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91" r:id="rId1"/>
    <p:sldMasterId id="2147483693" r:id="rId2"/>
    <p:sldMasterId id="2147483697" r:id="rId3"/>
    <p:sldMasterId id="2147483729" r:id="rId4"/>
    <p:sldMasterId id="2147483731" r:id="rId5"/>
    <p:sldMasterId id="2147483832" r:id="rId6"/>
    <p:sldMasterId id="2147483847" r:id="rId7"/>
    <p:sldMasterId id="2147483849" r:id="rId8"/>
  </p:sldMasterIdLst>
  <p:notesMasterIdLst>
    <p:notesMasterId r:id="rId92"/>
  </p:notesMasterIdLst>
  <p:handoutMasterIdLst>
    <p:handoutMasterId r:id="rId93"/>
  </p:handoutMasterIdLst>
  <p:sldIdLst>
    <p:sldId id="585" r:id="rId9"/>
    <p:sldId id="446" r:id="rId10"/>
    <p:sldId id="259" r:id="rId11"/>
    <p:sldId id="260" r:id="rId12"/>
    <p:sldId id="261" r:id="rId13"/>
    <p:sldId id="262" r:id="rId14"/>
    <p:sldId id="592" r:id="rId15"/>
    <p:sldId id="593" r:id="rId16"/>
    <p:sldId id="433" r:id="rId17"/>
    <p:sldId id="384" r:id="rId18"/>
    <p:sldId id="434" r:id="rId19"/>
    <p:sldId id="348" r:id="rId20"/>
    <p:sldId id="266" r:id="rId21"/>
    <p:sldId id="314" r:id="rId22"/>
    <p:sldId id="423" r:id="rId23"/>
    <p:sldId id="424" r:id="rId24"/>
    <p:sldId id="425" r:id="rId25"/>
    <p:sldId id="443" r:id="rId26"/>
    <p:sldId id="589" r:id="rId27"/>
    <p:sldId id="427" r:id="rId28"/>
    <p:sldId id="514" r:id="rId29"/>
    <p:sldId id="605" r:id="rId30"/>
    <p:sldId id="606" r:id="rId31"/>
    <p:sldId id="607" r:id="rId32"/>
    <p:sldId id="608" r:id="rId33"/>
    <p:sldId id="609" r:id="rId34"/>
    <p:sldId id="610" r:id="rId35"/>
    <p:sldId id="611" r:id="rId36"/>
    <p:sldId id="612" r:id="rId37"/>
    <p:sldId id="613" r:id="rId38"/>
    <p:sldId id="440" r:id="rId39"/>
    <p:sldId id="459" r:id="rId40"/>
    <p:sldId id="466" r:id="rId41"/>
    <p:sldId id="467" r:id="rId42"/>
    <p:sldId id="468" r:id="rId43"/>
    <p:sldId id="469" r:id="rId44"/>
    <p:sldId id="470" r:id="rId45"/>
    <p:sldId id="471" r:id="rId46"/>
    <p:sldId id="473" r:id="rId47"/>
    <p:sldId id="516" r:id="rId48"/>
    <p:sldId id="555" r:id="rId49"/>
    <p:sldId id="517" r:id="rId50"/>
    <p:sldId id="616" r:id="rId51"/>
    <p:sldId id="617" r:id="rId52"/>
    <p:sldId id="618" r:id="rId53"/>
    <p:sldId id="311" r:id="rId54"/>
    <p:sldId id="312" r:id="rId55"/>
    <p:sldId id="591" r:id="rId56"/>
    <p:sldId id="556" r:id="rId57"/>
    <p:sldId id="379" r:id="rId58"/>
    <p:sldId id="458" r:id="rId59"/>
    <p:sldId id="604" r:id="rId60"/>
    <p:sldId id="624" r:id="rId61"/>
    <p:sldId id="625" r:id="rId62"/>
    <p:sldId id="626" r:id="rId63"/>
    <p:sldId id="627" r:id="rId64"/>
    <p:sldId id="628" r:id="rId65"/>
    <p:sldId id="620" r:id="rId66"/>
    <p:sldId id="630" r:id="rId67"/>
    <p:sldId id="631" r:id="rId68"/>
    <p:sldId id="632" r:id="rId69"/>
    <p:sldId id="633" r:id="rId70"/>
    <p:sldId id="635" r:id="rId71"/>
    <p:sldId id="636" r:id="rId72"/>
    <p:sldId id="634" r:id="rId73"/>
    <p:sldId id="637" r:id="rId74"/>
    <p:sldId id="640" r:id="rId75"/>
    <p:sldId id="639" r:id="rId76"/>
    <p:sldId id="638" r:id="rId77"/>
    <p:sldId id="621" r:id="rId78"/>
    <p:sldId id="622" r:id="rId79"/>
    <p:sldId id="642" r:id="rId80"/>
    <p:sldId id="653" r:id="rId81"/>
    <p:sldId id="644" r:id="rId82"/>
    <p:sldId id="645" r:id="rId83"/>
    <p:sldId id="646" r:id="rId84"/>
    <p:sldId id="647" r:id="rId85"/>
    <p:sldId id="648" r:id="rId86"/>
    <p:sldId id="643" r:id="rId87"/>
    <p:sldId id="649" r:id="rId88"/>
    <p:sldId id="650" r:id="rId89"/>
    <p:sldId id="651" r:id="rId90"/>
    <p:sldId id="652" r:id="rId91"/>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E56A0"/>
    <a:srgbClr val="F2F2F2"/>
    <a:srgbClr val="B5DA90"/>
    <a:srgbClr val="5E07B5"/>
    <a:srgbClr val="6600CC"/>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010" autoAdjust="0"/>
  </p:normalViewPr>
  <p:slideViewPr>
    <p:cSldViewPr snapToGrid="0" showGuides="1">
      <p:cViewPr varScale="1">
        <p:scale>
          <a:sx n="67" d="100"/>
          <a:sy n="67" d="100"/>
        </p:scale>
        <p:origin x="1500" y="66"/>
      </p:cViewPr>
      <p:guideLst>
        <p:guide orient="horz" pos="2160"/>
        <p:guide pos="2880"/>
      </p:guideLst>
    </p:cSldViewPr>
  </p:slideViewPr>
  <p:notesTextViewPr>
    <p:cViewPr>
      <p:scale>
        <a:sx n="3" d="2"/>
        <a:sy n="3" d="2"/>
      </p:scale>
      <p:origin x="0" y="0"/>
    </p:cViewPr>
  </p:notesTextViewPr>
  <p:sorterViewPr>
    <p:cViewPr>
      <p:scale>
        <a:sx n="100" d="100"/>
        <a:sy n="100" d="100"/>
      </p:scale>
      <p:origin x="0" y="-4098"/>
    </p:cViewPr>
  </p:sorterViewPr>
  <p:notesViewPr>
    <p:cSldViewPr snapToGrid="0">
      <p:cViewPr varScale="1">
        <p:scale>
          <a:sx n="55" d="100"/>
          <a:sy n="55" d="100"/>
        </p:scale>
        <p:origin x="285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slide" Target="slides/slide76.xml"/><Relationship Id="rId89" Type="http://schemas.openxmlformats.org/officeDocument/2006/relationships/slide" Target="slides/slide81.xml"/><Relationship Id="rId97"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openxmlformats.org/officeDocument/2006/relationships/slide" Target="slides/slide79.xml"/><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slide" Target="slides/slide74.xml"/><Relationship Id="rId90" Type="http://schemas.openxmlformats.org/officeDocument/2006/relationships/slide" Target="slides/slide82.xml"/><Relationship Id="rId95" Type="http://schemas.openxmlformats.org/officeDocument/2006/relationships/viewProps" Target="viewProps.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93"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slide" Target="slides/slide80.xml"/><Relationship Id="rId91" Type="http://schemas.openxmlformats.org/officeDocument/2006/relationships/slide" Target="slides/slide83.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D851C52E-5F3C-4430-8941-5411980F9975}" type="datetimeFigureOut">
              <a:rPr lang="es-MX" smtClean="0"/>
              <a:t>05/03/2021</a:t>
            </a:fld>
            <a:endParaRPr lang="es-MX"/>
          </a:p>
        </p:txBody>
      </p:sp>
      <p:sp>
        <p:nvSpPr>
          <p:cNvPr id="4" name="Marcador de pie de página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076E5DE2-641D-46C9-9B2A-6056B90203AF}" type="slidenum">
              <a:rPr lang="es-MX" smtClean="0"/>
              <a:t>‹Nº›</a:t>
            </a:fld>
            <a:endParaRPr lang="es-MX"/>
          </a:p>
        </p:txBody>
      </p:sp>
    </p:spTree>
    <p:extLst>
      <p:ext uri="{BB962C8B-B14F-4D97-AF65-F5344CB8AC3E}">
        <p14:creationId xmlns:p14="http://schemas.microsoft.com/office/powerpoint/2010/main" val="3433192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0"/>
            <a:ext cx="3044153" cy="467363"/>
          </a:xfrm>
          <a:prstGeom prst="rect">
            <a:avLst/>
          </a:prstGeom>
        </p:spPr>
        <p:txBody>
          <a:bodyPr vert="horz" lIns="91577" tIns="45789" rIns="91577" bIns="45789" rtlCol="0"/>
          <a:lstStyle>
            <a:lvl1pPr algn="l">
              <a:defRPr sz="1200"/>
            </a:lvl1pPr>
          </a:lstStyle>
          <a:p>
            <a:endParaRPr lang="es-MX" dirty="0"/>
          </a:p>
        </p:txBody>
      </p:sp>
      <p:sp>
        <p:nvSpPr>
          <p:cNvPr id="3" name="Marcador de fecha 2"/>
          <p:cNvSpPr>
            <a:spLocks noGrp="1"/>
          </p:cNvSpPr>
          <p:nvPr>
            <p:ph type="dt" idx="1"/>
          </p:nvPr>
        </p:nvSpPr>
        <p:spPr>
          <a:xfrm>
            <a:off x="3977327" y="0"/>
            <a:ext cx="3044153" cy="467363"/>
          </a:xfrm>
          <a:prstGeom prst="rect">
            <a:avLst/>
          </a:prstGeom>
        </p:spPr>
        <p:txBody>
          <a:bodyPr vert="horz" lIns="91577" tIns="45789" rIns="91577" bIns="45789" rtlCol="0"/>
          <a:lstStyle>
            <a:lvl1pPr algn="r">
              <a:defRPr sz="1200"/>
            </a:lvl1pPr>
          </a:lstStyle>
          <a:p>
            <a:fld id="{DE3D4AB0-F093-4C09-A3D9-B841F10EAD7B}" type="datetimeFigureOut">
              <a:rPr lang="es-MX" smtClean="0"/>
              <a:t>05/03/2021</a:t>
            </a:fld>
            <a:endParaRPr lang="es-MX" dirty="0"/>
          </a:p>
        </p:txBody>
      </p:sp>
      <p:sp>
        <p:nvSpPr>
          <p:cNvPr id="4" name="Marcador de imagen de diapositiva 3"/>
          <p:cNvSpPr>
            <a:spLocks noGrp="1" noRot="1" noChangeAspect="1"/>
          </p:cNvSpPr>
          <p:nvPr>
            <p:ph type="sldImg" idx="2"/>
          </p:nvPr>
        </p:nvSpPr>
        <p:spPr>
          <a:xfrm>
            <a:off x="1417638" y="1163638"/>
            <a:ext cx="4189412" cy="3141662"/>
          </a:xfrm>
          <a:prstGeom prst="rect">
            <a:avLst/>
          </a:prstGeom>
          <a:noFill/>
          <a:ln w="12700">
            <a:solidFill>
              <a:prstClr val="black"/>
            </a:solidFill>
          </a:ln>
        </p:spPr>
        <p:txBody>
          <a:bodyPr vert="horz" lIns="91577" tIns="45789" rIns="91577" bIns="45789" rtlCol="0" anchor="ctr"/>
          <a:lstStyle/>
          <a:p>
            <a:endParaRPr lang="es-MX" dirty="0"/>
          </a:p>
        </p:txBody>
      </p:sp>
      <p:sp>
        <p:nvSpPr>
          <p:cNvPr id="5" name="Marcador de notas 4"/>
          <p:cNvSpPr>
            <a:spLocks noGrp="1"/>
          </p:cNvSpPr>
          <p:nvPr>
            <p:ph type="body" sz="quarter" idx="3"/>
          </p:nvPr>
        </p:nvSpPr>
        <p:spPr>
          <a:xfrm>
            <a:off x="703119" y="4479688"/>
            <a:ext cx="5618480" cy="3665776"/>
          </a:xfrm>
          <a:prstGeom prst="rect">
            <a:avLst/>
          </a:prstGeom>
        </p:spPr>
        <p:txBody>
          <a:bodyPr vert="horz" lIns="91577" tIns="45789" rIns="91577" bIns="457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2" y="8841739"/>
            <a:ext cx="3044153" cy="467363"/>
          </a:xfrm>
          <a:prstGeom prst="rect">
            <a:avLst/>
          </a:prstGeom>
        </p:spPr>
        <p:txBody>
          <a:bodyPr vert="horz" lIns="91577" tIns="45789" rIns="91577" bIns="45789"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7327" y="8841739"/>
            <a:ext cx="3044153" cy="467363"/>
          </a:xfrm>
          <a:prstGeom prst="rect">
            <a:avLst/>
          </a:prstGeom>
        </p:spPr>
        <p:txBody>
          <a:bodyPr vert="horz" lIns="91577" tIns="45789" rIns="91577" bIns="45789" rtlCol="0" anchor="b"/>
          <a:lstStyle>
            <a:lvl1pPr algn="r">
              <a:defRPr sz="1200"/>
            </a:lvl1pPr>
          </a:lstStyle>
          <a:p>
            <a:fld id="{6B7B9179-E343-49E7-8449-9A6104C37573}" type="slidenum">
              <a:rPr lang="es-MX" smtClean="0"/>
              <a:t>‹Nº›</a:t>
            </a:fld>
            <a:endParaRPr lang="es-MX" dirty="0"/>
          </a:p>
        </p:txBody>
      </p:sp>
    </p:spTree>
    <p:extLst>
      <p:ext uri="{BB962C8B-B14F-4D97-AF65-F5344CB8AC3E}">
        <p14:creationId xmlns:p14="http://schemas.microsoft.com/office/powerpoint/2010/main" val="1021246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1:notes"/>
          <p:cNvSpPr txBox="1">
            <a:spLocks noGrp="1"/>
          </p:cNvSpPr>
          <p:nvPr>
            <p:ph type="body" idx="1"/>
          </p:nvPr>
        </p:nvSpPr>
        <p:spPr>
          <a:xfrm>
            <a:off x="703119" y="4479688"/>
            <a:ext cx="5618480" cy="3665776"/>
          </a:xfrm>
          <a:prstGeom prst="rect">
            <a:avLst/>
          </a:prstGeom>
        </p:spPr>
        <p:txBody>
          <a:bodyPr spcFirstLastPara="1" wrap="square" lIns="91575" tIns="45775" rIns="91575" bIns="45775" anchor="t" anchorCtr="0">
            <a:noAutofit/>
          </a:bodyPr>
          <a:lstStyle/>
          <a:p>
            <a:pPr marL="0" lvl="0" indent="0" algn="l" rtl="0">
              <a:spcBef>
                <a:spcPts val="0"/>
              </a:spcBef>
              <a:spcAft>
                <a:spcPts val="0"/>
              </a:spcAft>
              <a:buNone/>
            </a:pPr>
            <a:endParaRPr dirty="0"/>
          </a:p>
        </p:txBody>
      </p:sp>
      <p:sp>
        <p:nvSpPr>
          <p:cNvPr id="473" name="Google Shape;473;p1:notes"/>
          <p:cNvSpPr>
            <a:spLocks noGrp="1" noRot="1" noChangeAspect="1"/>
          </p:cNvSpPr>
          <p:nvPr>
            <p:ph type="sldImg" idx="2"/>
          </p:nvPr>
        </p:nvSpPr>
        <p:spPr>
          <a:xfrm>
            <a:off x="1417638" y="1163638"/>
            <a:ext cx="4189412"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92090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7B9179-E343-49E7-8449-9A6104C37573}" type="slidenum">
              <a:rPr lang="es-MX" smtClean="0"/>
              <a:t>1</a:t>
            </a:fld>
            <a:endParaRPr lang="es-MX" dirty="0"/>
          </a:p>
        </p:txBody>
      </p:sp>
    </p:spTree>
    <p:extLst>
      <p:ext uri="{BB962C8B-B14F-4D97-AF65-F5344CB8AC3E}">
        <p14:creationId xmlns:p14="http://schemas.microsoft.com/office/powerpoint/2010/main" val="1031204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7B9179-E343-49E7-8449-9A6104C37573}" type="slidenum">
              <a:rPr lang="es-MX" smtClean="0"/>
              <a:t>50</a:t>
            </a:fld>
            <a:endParaRPr lang="es-MX" dirty="0"/>
          </a:p>
        </p:txBody>
      </p:sp>
    </p:spTree>
    <p:extLst>
      <p:ext uri="{BB962C8B-B14F-4D97-AF65-F5344CB8AC3E}">
        <p14:creationId xmlns:p14="http://schemas.microsoft.com/office/powerpoint/2010/main" val="3835240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6B7B9179-E343-49E7-8449-9A6104C37573}" type="slidenum">
              <a:rPr lang="es-MX" smtClean="0"/>
              <a:t>68</a:t>
            </a:fld>
            <a:endParaRPr lang="es-MX" dirty="0"/>
          </a:p>
        </p:txBody>
      </p:sp>
    </p:spTree>
    <p:extLst>
      <p:ext uri="{BB962C8B-B14F-4D97-AF65-F5344CB8AC3E}">
        <p14:creationId xmlns:p14="http://schemas.microsoft.com/office/powerpoint/2010/main" val="2980964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6B7B9179-E343-49E7-8449-9A6104C37573}" type="slidenum">
              <a:rPr lang="es-MX" smtClean="0"/>
              <a:t>80</a:t>
            </a:fld>
            <a:endParaRPr lang="es-MX" dirty="0"/>
          </a:p>
        </p:txBody>
      </p:sp>
    </p:spTree>
    <p:extLst>
      <p:ext uri="{BB962C8B-B14F-4D97-AF65-F5344CB8AC3E}">
        <p14:creationId xmlns:p14="http://schemas.microsoft.com/office/powerpoint/2010/main" val="9679473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2989378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902452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1438" y="274638"/>
            <a:ext cx="5875361" cy="531285"/>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tx1">
                    <a:lumMod val="85000"/>
                    <a:lumOff val="15000"/>
                  </a:schemeClr>
                </a:solidFill>
                <a:latin typeface="+mj-lt"/>
                <a:ea typeface="+mn-ea"/>
                <a:cs typeface="+mn-cs"/>
              </a:defRPr>
            </a:lvl1pPr>
          </a:lstStyle>
          <a:p>
            <a:pPr marL="0" lvl="0" defTabSz="762000" eaLnBrk="0" fontAlgn="base" hangingPunct="0">
              <a:spcAft>
                <a:spcPct val="0"/>
              </a:spcAft>
            </a:pPr>
            <a:r>
              <a:rPr lang="es-ES"/>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a:t>Editar el estilo de texto del patrón</a:t>
            </a:r>
          </a:p>
          <a:p>
            <a:pPr marL="0" lvl="1" algn="just" eaLnBrk="0" hangingPunct="0">
              <a:spcAft>
                <a:spcPct val="20000"/>
              </a:spcAft>
            </a:pPr>
            <a:r>
              <a:rPr lang="es-ES"/>
              <a:t>Segundo nivel</a:t>
            </a:r>
          </a:p>
          <a:p>
            <a:pPr marL="0" lvl="2" algn="just" eaLnBrk="0" hangingPunct="0">
              <a:spcAft>
                <a:spcPct val="20000"/>
              </a:spcAft>
            </a:pPr>
            <a:r>
              <a:rPr lang="es-ES"/>
              <a:t>Tercer nivel</a:t>
            </a:r>
          </a:p>
          <a:p>
            <a:pPr marL="0" lvl="3" algn="just" eaLnBrk="0" hangingPunct="0">
              <a:spcAft>
                <a:spcPct val="20000"/>
              </a:spcAft>
            </a:pPr>
            <a:r>
              <a:rPr lang="es-ES"/>
              <a:t>Cuarto nivel</a:t>
            </a:r>
          </a:p>
          <a:p>
            <a:pPr marL="0" lvl="4" algn="just" eaLnBrk="0" hangingPunct="0">
              <a:spcAft>
                <a:spcPct val="20000"/>
              </a:spcAft>
            </a:pPr>
            <a:r>
              <a:rPr lang="es-ES"/>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EDD9FC20-3422-4CB5-A82E-A3496C26E493}" type="slidenum">
              <a:rPr lang="es-MX" smtClean="0"/>
              <a:t>‹Nº›</a:t>
            </a:fld>
            <a:endParaRPr lang="es-MX"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dirty="0"/>
              <a:t>Editar el estilo de texto del patrón</a:t>
            </a:r>
          </a:p>
          <a:p>
            <a:pPr marL="0" lvl="1"/>
            <a:r>
              <a:rPr lang="es-ES" dirty="0"/>
              <a:t>Segundo nivel</a:t>
            </a:r>
          </a:p>
          <a:p>
            <a:pPr marL="0" lvl="2"/>
            <a:r>
              <a:rPr lang="es-ES" dirty="0"/>
              <a:t>Tercer nivel</a:t>
            </a:r>
          </a:p>
          <a:p>
            <a:pPr marL="0" lvl="3"/>
            <a:r>
              <a:rPr lang="es-ES" dirty="0"/>
              <a:t>Cuarto nivel</a:t>
            </a:r>
          </a:p>
          <a:p>
            <a:pPr marL="0" lvl="4"/>
            <a:r>
              <a:rPr lang="es-ES" dirty="0"/>
              <a:t>Quinto nivel</a:t>
            </a:r>
            <a:endParaRPr lang="es-MX" dirty="0"/>
          </a:p>
        </p:txBody>
      </p:sp>
      <p:sp>
        <p:nvSpPr>
          <p:cNvPr id="7" name="Footer Placeholder 4"/>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74513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1817544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3" name="Footer Placeholder 3"/>
          <p:cNvSpPr>
            <a:spLocks noGrp="1"/>
          </p:cNvSpPr>
          <p:nvPr>
            <p:ph type="ftr" sz="quarter" idx="11"/>
          </p:nvPr>
        </p:nvSpPr>
        <p:spPr>
          <a:xfrm>
            <a:off x="3124200" y="6356350"/>
            <a:ext cx="2895600" cy="365125"/>
          </a:xfrm>
        </p:spPr>
        <p:txBody>
          <a:bodyPr/>
          <a:lstStyle/>
          <a:p>
            <a:endParaRPr lang="en-US" dirty="0"/>
          </a:p>
        </p:txBody>
      </p:sp>
    </p:spTree>
    <p:extLst>
      <p:ext uri="{BB962C8B-B14F-4D97-AF65-F5344CB8AC3E}">
        <p14:creationId xmlns:p14="http://schemas.microsoft.com/office/powerpoint/2010/main" val="735180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078802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Footer Placeholder 3"/>
          <p:cNvSpPr>
            <a:spLocks noGrp="1"/>
          </p:cNvSpPr>
          <p:nvPr>
            <p:ph type="ftr" sz="quarter" idx="11"/>
          </p:nvPr>
        </p:nvSpPr>
        <p:spPr>
          <a:xfrm>
            <a:off x="3124200" y="6356350"/>
            <a:ext cx="2895600" cy="365125"/>
          </a:xfrm>
        </p:spPr>
        <p:txBody>
          <a:bodyPr/>
          <a:lstStyle/>
          <a:p>
            <a:endParaRPr lang="en-US" dirty="0"/>
          </a:p>
        </p:txBody>
      </p:sp>
    </p:spTree>
    <p:extLst>
      <p:ext uri="{BB962C8B-B14F-4D97-AF65-F5344CB8AC3E}">
        <p14:creationId xmlns:p14="http://schemas.microsoft.com/office/powerpoint/2010/main" val="415636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
        <p:nvSpPr>
          <p:cNvPr id="3" name="Footer Placeholder 3"/>
          <p:cNvSpPr>
            <a:spLocks noGrp="1"/>
          </p:cNvSpPr>
          <p:nvPr>
            <p:ph type="ftr" sz="quarter" idx="11"/>
          </p:nvPr>
        </p:nvSpPr>
        <p:spPr>
          <a:xfrm>
            <a:off x="3124200" y="6356350"/>
            <a:ext cx="2895600" cy="365125"/>
          </a:xfrm>
        </p:spPr>
        <p:txBody>
          <a:bodyPr/>
          <a:lstStyle/>
          <a:p>
            <a:endParaRPr lang="en-US" dirty="0"/>
          </a:p>
        </p:txBody>
      </p:sp>
    </p:spTree>
    <p:extLst>
      <p:ext uri="{BB962C8B-B14F-4D97-AF65-F5344CB8AC3E}">
        <p14:creationId xmlns:p14="http://schemas.microsoft.com/office/powerpoint/2010/main" val="29196502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075305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Diapositiva de título">
  <p:cSld name="1_Diapositiva de título">
    <p:spTree>
      <p:nvGrpSpPr>
        <p:cNvPr id="1" name="Shape 20"/>
        <p:cNvGrpSpPr/>
        <p:nvPr/>
      </p:nvGrpSpPr>
      <p:grpSpPr>
        <a:xfrm>
          <a:off x="0" y="0"/>
          <a:ext cx="0" cy="0"/>
          <a:chOff x="0" y="0"/>
          <a:chExt cx="0" cy="0"/>
        </a:xfrm>
      </p:grpSpPr>
      <p:sp>
        <p:nvSpPr>
          <p:cNvPr id="21" name="Google Shape;21;p74"/>
          <p:cNvSpPr txBox="1">
            <a:spLocks noGrp="1"/>
          </p:cNvSpPr>
          <p:nvPr>
            <p:ph type="sldNum" idx="12"/>
          </p:nvPr>
        </p:nvSpPr>
        <p:spPr>
          <a:xfrm>
            <a:off x="6908042" y="633919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2771946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iapositiva de título" type="title">
  <p:cSld name="Diapositiva de título">
    <p:spTree>
      <p:nvGrpSpPr>
        <p:cNvPr id="1" name="Shape 22"/>
        <p:cNvGrpSpPr/>
        <p:nvPr/>
      </p:nvGrpSpPr>
      <p:grpSpPr>
        <a:xfrm>
          <a:off x="0" y="0"/>
          <a:ext cx="0" cy="0"/>
          <a:chOff x="0" y="0"/>
          <a:chExt cx="0" cy="0"/>
        </a:xfrm>
      </p:grpSpPr>
      <p:sp>
        <p:nvSpPr>
          <p:cNvPr id="23" name="Google Shape;23;p77"/>
          <p:cNvSpPr txBox="1">
            <a:spLocks noGrp="1"/>
          </p:cNvSpPr>
          <p:nvPr>
            <p:ph type="ctrTitle"/>
          </p:nvPr>
        </p:nvSpPr>
        <p:spPr>
          <a:xfrm>
            <a:off x="457200" y="1934262"/>
            <a:ext cx="5742296"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3600"/>
              <a:buFont typeface="Candara"/>
              <a:buNone/>
              <a:defRPr sz="36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77"/>
          <p:cNvSpPr txBox="1">
            <a:spLocks noGrp="1"/>
          </p:cNvSpPr>
          <p:nvPr>
            <p:ph type="subTitle" idx="1"/>
          </p:nvPr>
        </p:nvSpPr>
        <p:spPr>
          <a:xfrm>
            <a:off x="457200" y="3622651"/>
            <a:ext cx="5742296" cy="1752600"/>
          </a:xfrm>
          <a:prstGeom prst="rect">
            <a:avLst/>
          </a:prstGeom>
          <a:noFill/>
          <a:ln>
            <a:noFill/>
          </a:ln>
        </p:spPr>
        <p:txBody>
          <a:bodyPr spcFirstLastPara="1" wrap="square" lIns="91425" tIns="45700" rIns="91425" bIns="45700" anchor="t" anchorCtr="0">
            <a:normAutofit/>
          </a:bodyPr>
          <a:lstStyle>
            <a:lvl1pPr lvl="0" algn="ctr">
              <a:spcBef>
                <a:spcPts val="560"/>
              </a:spcBef>
              <a:spcAft>
                <a:spcPts val="0"/>
              </a:spcAft>
              <a:buClr>
                <a:srgbClr val="888888"/>
              </a:buClr>
              <a:buSzPts val="2800"/>
              <a:buNone/>
              <a:defRPr sz="2800" b="0">
                <a:solidFill>
                  <a:srgbClr val="888888"/>
                </a:solidFill>
              </a:defRPr>
            </a:lvl1pPr>
            <a:lvl2pPr lvl="1" algn="ctr">
              <a:spcBef>
                <a:spcPts val="400"/>
              </a:spcBef>
              <a:spcAft>
                <a:spcPts val="0"/>
              </a:spcAft>
              <a:buClr>
                <a:srgbClr val="888888"/>
              </a:buClr>
              <a:buSzPts val="2000"/>
              <a:buNone/>
              <a:defRPr>
                <a:solidFill>
                  <a:srgbClr val="888888"/>
                </a:solidFill>
              </a:defRPr>
            </a:lvl2pPr>
            <a:lvl3pPr lvl="2" algn="ctr">
              <a:spcBef>
                <a:spcPts val="36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5" name="Google Shape;25;p7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26" name="Google Shape;26;p7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27" name="Google Shape;27;p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25722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30847203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olo el título" type="titleOnly">
  <p:cSld name="Solo el título">
    <p:spTree>
      <p:nvGrpSpPr>
        <p:cNvPr id="1" name="Shape 28"/>
        <p:cNvGrpSpPr/>
        <p:nvPr/>
      </p:nvGrpSpPr>
      <p:grpSpPr>
        <a:xfrm>
          <a:off x="0" y="0"/>
          <a:ext cx="0" cy="0"/>
          <a:chOff x="0" y="0"/>
          <a:chExt cx="0" cy="0"/>
        </a:xfrm>
      </p:grpSpPr>
      <p:sp>
        <p:nvSpPr>
          <p:cNvPr id="29" name="Google Shape;29;p86"/>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8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1" name="Google Shape;31;p8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2" name="Google Shape;32;p8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14581493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ítulo y objetos" type="obj">
  <p:cSld name="Título y objetos">
    <p:spTree>
      <p:nvGrpSpPr>
        <p:cNvPr id="1" name="Shape 33"/>
        <p:cNvGrpSpPr/>
        <p:nvPr/>
      </p:nvGrpSpPr>
      <p:grpSpPr>
        <a:xfrm>
          <a:off x="0" y="0"/>
          <a:ext cx="0" cy="0"/>
          <a:chOff x="0" y="0"/>
          <a:chExt cx="0" cy="0"/>
        </a:xfrm>
      </p:grpSpPr>
      <p:sp>
        <p:nvSpPr>
          <p:cNvPr id="34" name="Google Shape;34;p102"/>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0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 name="Google Shape;36;p10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7" name="Google Shape;37;p10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8" name="Google Shape;38;p10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36420959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39"/>
        <p:cNvGrpSpPr/>
        <p:nvPr/>
      </p:nvGrpSpPr>
      <p:grpSpPr>
        <a:xfrm>
          <a:off x="0" y="0"/>
          <a:ext cx="0" cy="0"/>
          <a:chOff x="0" y="0"/>
          <a:chExt cx="0" cy="0"/>
        </a:xfrm>
      </p:grpSpPr>
      <p:sp>
        <p:nvSpPr>
          <p:cNvPr id="40" name="Google Shape;40;p103"/>
          <p:cNvSpPr txBox="1">
            <a:spLocks noGrp="1"/>
          </p:cNvSpPr>
          <p:nvPr>
            <p:ph type="title"/>
          </p:nvPr>
        </p:nvSpPr>
        <p:spPr>
          <a:xfrm>
            <a:off x="2811438" y="274638"/>
            <a:ext cx="5875361" cy="531285"/>
          </a:xfrm>
          <a:prstGeom prst="rect">
            <a:avLst/>
          </a:prstGeom>
          <a:noFill/>
          <a:ln>
            <a:noFill/>
          </a:ln>
        </p:spPr>
        <p:txBody>
          <a:bodyPr spcFirstLastPara="1" wrap="square" lIns="90475" tIns="44450" rIns="90475" bIns="44450" anchor="ctr" anchorCtr="0">
            <a:noAutofit/>
          </a:bodyPr>
          <a:lstStyle>
            <a:lvl1pPr lvl="0" algn="ctr">
              <a:spcBef>
                <a:spcPts val="0"/>
              </a:spcBef>
              <a:spcAft>
                <a:spcPts val="0"/>
              </a:spcAft>
              <a:buClr>
                <a:srgbClr val="262626"/>
              </a:buClr>
              <a:buSzPts val="2400"/>
              <a:buFont typeface="Candara"/>
              <a:buNone/>
              <a:defRPr sz="2400" b="1">
                <a:solidFill>
                  <a:srgbClr val="262626"/>
                </a:solidFill>
                <a:latin typeface="Candara"/>
                <a:ea typeface="Candara"/>
                <a:cs typeface="Candara"/>
                <a:sym typeface="Candar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03"/>
          <p:cNvSpPr txBox="1">
            <a:spLocks noGrp="1"/>
          </p:cNvSpPr>
          <p:nvPr>
            <p:ph type="body" idx="1"/>
          </p:nvPr>
        </p:nvSpPr>
        <p:spPr>
          <a:xfrm>
            <a:off x="395696" y="3268490"/>
            <a:ext cx="8229600" cy="1920526"/>
          </a:xfrm>
          <a:prstGeom prst="rect">
            <a:avLst/>
          </a:prstGeom>
          <a:noFill/>
          <a:ln>
            <a:noFill/>
          </a:ln>
        </p:spPr>
        <p:txBody>
          <a:bodyPr spcFirstLastPara="1" wrap="square" lIns="91425" tIns="45700" rIns="91425" bIns="45700" anchor="t" anchorCtr="0">
            <a:spAutoFit/>
          </a:bodyPr>
          <a:lstStyle>
            <a:lvl1pPr marL="457200" lvl="0" indent="-342900" algn="l">
              <a:spcBef>
                <a:spcPts val="360"/>
              </a:spcBef>
              <a:spcAft>
                <a:spcPts val="0"/>
              </a:spcAft>
              <a:buClr>
                <a:schemeClr val="dk1"/>
              </a:buClr>
              <a:buSzPts val="1800"/>
              <a:buChar char="•"/>
              <a:defRPr sz="1800">
                <a:latin typeface="Candara"/>
                <a:ea typeface="Candara"/>
                <a:cs typeface="Candara"/>
                <a:sym typeface="Candara"/>
              </a:defRPr>
            </a:lvl1pPr>
            <a:lvl2pPr marL="914400" lvl="1" indent="-342900" algn="l">
              <a:spcBef>
                <a:spcPts val="360"/>
              </a:spcBef>
              <a:spcAft>
                <a:spcPts val="0"/>
              </a:spcAft>
              <a:buClr>
                <a:schemeClr val="dk1"/>
              </a:buClr>
              <a:buSzPts val="1800"/>
              <a:buChar char="–"/>
              <a:defRPr sz="1800">
                <a:latin typeface="Candara"/>
                <a:ea typeface="Candara"/>
                <a:cs typeface="Candara"/>
                <a:sym typeface="Candara"/>
              </a:defRPr>
            </a:lvl2pPr>
            <a:lvl3pPr marL="1371600" lvl="2" indent="-342900" algn="l">
              <a:spcBef>
                <a:spcPts val="360"/>
              </a:spcBef>
              <a:spcAft>
                <a:spcPts val="0"/>
              </a:spcAft>
              <a:buClr>
                <a:schemeClr val="dk1"/>
              </a:buClr>
              <a:buSzPts val="1800"/>
              <a:buChar char="•"/>
              <a:defRPr sz="1800">
                <a:latin typeface="Candara"/>
                <a:ea typeface="Candara"/>
                <a:cs typeface="Candara"/>
                <a:sym typeface="Candara"/>
              </a:defRPr>
            </a:lvl3pPr>
            <a:lvl4pPr marL="1828800" lvl="3" indent="-342900" algn="l">
              <a:spcBef>
                <a:spcPts val="360"/>
              </a:spcBef>
              <a:spcAft>
                <a:spcPts val="0"/>
              </a:spcAft>
              <a:buClr>
                <a:schemeClr val="dk1"/>
              </a:buClr>
              <a:buSzPts val="1800"/>
              <a:buChar char="–"/>
              <a:defRPr sz="1800">
                <a:latin typeface="Candara"/>
                <a:ea typeface="Candara"/>
                <a:cs typeface="Candara"/>
                <a:sym typeface="Candara"/>
              </a:defRPr>
            </a:lvl4pPr>
            <a:lvl5pPr marL="2286000" lvl="4" indent="-342900" algn="l">
              <a:spcBef>
                <a:spcPts val="360"/>
              </a:spcBef>
              <a:spcAft>
                <a:spcPts val="0"/>
              </a:spcAft>
              <a:buClr>
                <a:schemeClr val="dk1"/>
              </a:buClr>
              <a:buSzPts val="1800"/>
              <a:buChar char="»"/>
              <a:defRPr sz="1800">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2" name="Google Shape;42;p103"/>
          <p:cNvSpPr txBox="1">
            <a:spLocks noGrp="1"/>
          </p:cNvSpPr>
          <p:nvPr>
            <p:ph type="sldNum" idx="12"/>
          </p:nvPr>
        </p:nvSpPr>
        <p:spPr>
          <a:xfrm>
            <a:off x="8366078" y="6381328"/>
            <a:ext cx="59841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ndara"/>
                <a:ea typeface="Candara"/>
                <a:cs typeface="Candara"/>
                <a:sym typeface="Candara"/>
              </a:defRPr>
            </a:lvl1pPr>
            <a:lvl2pPr marL="0" lvl="1" indent="0" algn="r">
              <a:spcBef>
                <a:spcPts val="0"/>
              </a:spcBef>
              <a:buNone/>
              <a:defRPr sz="1200">
                <a:solidFill>
                  <a:srgbClr val="888888"/>
                </a:solidFill>
                <a:latin typeface="Candara"/>
                <a:ea typeface="Candara"/>
                <a:cs typeface="Candara"/>
                <a:sym typeface="Candara"/>
              </a:defRPr>
            </a:lvl2pPr>
            <a:lvl3pPr marL="0" lvl="2" indent="0" algn="r">
              <a:spcBef>
                <a:spcPts val="0"/>
              </a:spcBef>
              <a:buNone/>
              <a:defRPr sz="1200">
                <a:solidFill>
                  <a:srgbClr val="888888"/>
                </a:solidFill>
                <a:latin typeface="Candara"/>
                <a:ea typeface="Candara"/>
                <a:cs typeface="Candara"/>
                <a:sym typeface="Candara"/>
              </a:defRPr>
            </a:lvl3pPr>
            <a:lvl4pPr marL="0" lvl="3" indent="0" algn="r">
              <a:spcBef>
                <a:spcPts val="0"/>
              </a:spcBef>
              <a:buNone/>
              <a:defRPr sz="1200">
                <a:solidFill>
                  <a:srgbClr val="888888"/>
                </a:solidFill>
                <a:latin typeface="Candara"/>
                <a:ea typeface="Candara"/>
                <a:cs typeface="Candara"/>
                <a:sym typeface="Candara"/>
              </a:defRPr>
            </a:lvl4pPr>
            <a:lvl5pPr marL="0" lvl="4" indent="0" algn="r">
              <a:spcBef>
                <a:spcPts val="0"/>
              </a:spcBef>
              <a:buNone/>
              <a:defRPr sz="1200">
                <a:solidFill>
                  <a:srgbClr val="888888"/>
                </a:solidFill>
                <a:latin typeface="Candara"/>
                <a:ea typeface="Candara"/>
                <a:cs typeface="Candara"/>
                <a:sym typeface="Candara"/>
              </a:defRPr>
            </a:lvl5pPr>
            <a:lvl6pPr marL="0" lvl="5" indent="0" algn="r">
              <a:spcBef>
                <a:spcPts val="0"/>
              </a:spcBef>
              <a:buNone/>
              <a:defRPr sz="1200">
                <a:solidFill>
                  <a:srgbClr val="888888"/>
                </a:solidFill>
                <a:latin typeface="Candara"/>
                <a:ea typeface="Candara"/>
                <a:cs typeface="Candara"/>
                <a:sym typeface="Candara"/>
              </a:defRPr>
            </a:lvl6pPr>
            <a:lvl7pPr marL="0" lvl="6" indent="0" algn="r">
              <a:spcBef>
                <a:spcPts val="0"/>
              </a:spcBef>
              <a:buNone/>
              <a:defRPr sz="1200">
                <a:solidFill>
                  <a:srgbClr val="888888"/>
                </a:solidFill>
                <a:latin typeface="Candara"/>
                <a:ea typeface="Candara"/>
                <a:cs typeface="Candara"/>
                <a:sym typeface="Candara"/>
              </a:defRPr>
            </a:lvl7pPr>
            <a:lvl8pPr marL="0" lvl="7" indent="0" algn="r">
              <a:spcBef>
                <a:spcPts val="0"/>
              </a:spcBef>
              <a:buNone/>
              <a:defRPr sz="1200">
                <a:solidFill>
                  <a:srgbClr val="888888"/>
                </a:solidFill>
                <a:latin typeface="Candara"/>
                <a:ea typeface="Candara"/>
                <a:cs typeface="Candara"/>
                <a:sym typeface="Candara"/>
              </a:defRPr>
            </a:lvl8pPr>
            <a:lvl9pPr marL="0" lvl="8" indent="0" algn="r">
              <a:spcBef>
                <a:spcPts val="0"/>
              </a:spcBef>
              <a:buNone/>
              <a:defRPr sz="1200">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43" name="Google Shape;43;p103"/>
          <p:cNvSpPr txBox="1">
            <a:spLocks noGrp="1"/>
          </p:cNvSpPr>
          <p:nvPr>
            <p:ph type="body" idx="2"/>
          </p:nvPr>
        </p:nvSpPr>
        <p:spPr>
          <a:xfrm>
            <a:off x="334193" y="1314971"/>
            <a:ext cx="8352606" cy="1698927"/>
          </a:xfrm>
          <a:prstGeom prst="rect">
            <a:avLst/>
          </a:prstGeom>
          <a:noFill/>
          <a:ln>
            <a:noFill/>
          </a:ln>
        </p:spPr>
        <p:txBody>
          <a:bodyPr spcFirstLastPara="1" wrap="square" lIns="91425" tIns="45700" rIns="91425" bIns="45700" anchor="t" anchorCtr="0">
            <a:spAutoFit/>
          </a:bodyPr>
          <a:lstStyle>
            <a:lvl1pPr marL="457200" lvl="0" indent="-228600" algn="l">
              <a:spcBef>
                <a:spcPts val="360"/>
              </a:spcBef>
              <a:spcAft>
                <a:spcPts val="0"/>
              </a:spcAft>
              <a:buClr>
                <a:srgbClr val="262626"/>
              </a:buClr>
              <a:buSzPts val="1800"/>
              <a:buNone/>
              <a:defRPr sz="1800" b="1">
                <a:solidFill>
                  <a:srgbClr val="262626"/>
                </a:solidFill>
                <a:latin typeface="Candara"/>
                <a:ea typeface="Candara"/>
                <a:cs typeface="Candara"/>
                <a:sym typeface="Candara"/>
              </a:defRPr>
            </a:lvl1pPr>
            <a:lvl2pPr marL="914400" lvl="1" indent="-228600" algn="l">
              <a:spcBef>
                <a:spcPts val="360"/>
              </a:spcBef>
              <a:spcAft>
                <a:spcPts val="0"/>
              </a:spcAft>
              <a:buClr>
                <a:schemeClr val="dk1"/>
              </a:buClr>
              <a:buSzPts val="1800"/>
              <a:buNone/>
              <a:defRPr sz="1800">
                <a:latin typeface="Candara"/>
                <a:ea typeface="Candara"/>
                <a:cs typeface="Candara"/>
                <a:sym typeface="Candara"/>
              </a:defRPr>
            </a:lvl2pPr>
            <a:lvl3pPr marL="1371600" lvl="2" indent="-228600" algn="l">
              <a:spcBef>
                <a:spcPts val="360"/>
              </a:spcBef>
              <a:spcAft>
                <a:spcPts val="0"/>
              </a:spcAft>
              <a:buClr>
                <a:schemeClr val="dk1"/>
              </a:buClr>
              <a:buSzPts val="1800"/>
              <a:buNone/>
              <a:defRPr sz="1800">
                <a:latin typeface="Candara"/>
                <a:ea typeface="Candara"/>
                <a:cs typeface="Candara"/>
                <a:sym typeface="Candara"/>
              </a:defRPr>
            </a:lvl3pPr>
            <a:lvl4pPr marL="1828800" lvl="3" indent="-228600" algn="l">
              <a:spcBef>
                <a:spcPts val="360"/>
              </a:spcBef>
              <a:spcAft>
                <a:spcPts val="0"/>
              </a:spcAft>
              <a:buClr>
                <a:schemeClr val="dk1"/>
              </a:buClr>
              <a:buSzPts val="1800"/>
              <a:buNone/>
              <a:defRPr sz="1800">
                <a:latin typeface="Candara"/>
                <a:ea typeface="Candara"/>
                <a:cs typeface="Candara"/>
                <a:sym typeface="Candara"/>
              </a:defRPr>
            </a:lvl4pPr>
            <a:lvl5pPr marL="2286000" lvl="4" indent="-228600" algn="l">
              <a:spcBef>
                <a:spcPts val="360"/>
              </a:spcBef>
              <a:spcAft>
                <a:spcPts val="0"/>
              </a:spcAft>
              <a:buClr>
                <a:schemeClr val="dk1"/>
              </a:buClr>
              <a:buSzPts val="1800"/>
              <a:buNone/>
              <a:defRPr sz="1800">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36132315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ido">
  <p:cSld name="Contenido">
    <p:spTree>
      <p:nvGrpSpPr>
        <p:cNvPr id="1" name="Shape 44"/>
        <p:cNvGrpSpPr/>
        <p:nvPr/>
      </p:nvGrpSpPr>
      <p:grpSpPr>
        <a:xfrm>
          <a:off x="0" y="0"/>
          <a:ext cx="0" cy="0"/>
          <a:chOff x="0" y="0"/>
          <a:chExt cx="0" cy="0"/>
        </a:xfrm>
      </p:grpSpPr>
      <p:sp>
        <p:nvSpPr>
          <p:cNvPr id="45" name="Google Shape;45;p104"/>
          <p:cNvSpPr txBox="1">
            <a:spLocks noGrp="1"/>
          </p:cNvSpPr>
          <p:nvPr>
            <p:ph type="body" idx="1"/>
          </p:nvPr>
        </p:nvSpPr>
        <p:spPr>
          <a:xfrm>
            <a:off x="494268" y="1315964"/>
            <a:ext cx="8321247" cy="4602548"/>
          </a:xfrm>
          <a:prstGeom prst="rect">
            <a:avLst/>
          </a:prstGeom>
          <a:noFill/>
          <a:ln>
            <a:noFill/>
          </a:ln>
        </p:spPr>
        <p:txBody>
          <a:bodyPr spcFirstLastPara="1" wrap="square" lIns="91425" tIns="45700" rIns="91425" bIns="45700" anchor="t" anchorCtr="0">
            <a:normAutofit/>
          </a:bodyPr>
          <a:lstStyle>
            <a:lvl1pPr marL="457200" lvl="0" indent="-228600" algn="just">
              <a:spcBef>
                <a:spcPts val="320"/>
              </a:spcBef>
              <a:spcAft>
                <a:spcPts val="0"/>
              </a:spcAft>
              <a:buClr>
                <a:srgbClr val="0C0C0C"/>
              </a:buClr>
              <a:buSzPts val="1600"/>
              <a:buNone/>
              <a:defRPr sz="1600">
                <a:solidFill>
                  <a:srgbClr val="0C0C0C"/>
                </a:solidFill>
                <a:latin typeface="Candara"/>
                <a:ea typeface="Candara"/>
                <a:cs typeface="Candara"/>
                <a:sym typeface="Candara"/>
              </a:defRPr>
            </a:lvl1pPr>
            <a:lvl2pPr marL="914400" lvl="1"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2pPr>
            <a:lvl3pPr marL="1371600" lvl="2"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3pPr>
            <a:lvl4pPr marL="1828800" lvl="3"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4pPr>
            <a:lvl5pPr marL="2286000" lvl="4"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104"/>
          <p:cNvSpPr txBox="1">
            <a:spLocks noGrp="1"/>
          </p:cNvSpPr>
          <p:nvPr>
            <p:ph type="body" idx="2"/>
          </p:nvPr>
        </p:nvSpPr>
        <p:spPr>
          <a:xfrm>
            <a:off x="494269" y="677390"/>
            <a:ext cx="8321247" cy="419100"/>
          </a:xfrm>
          <a:prstGeom prst="rect">
            <a:avLst/>
          </a:prstGeom>
          <a:noFill/>
          <a:ln>
            <a:noFill/>
          </a:ln>
        </p:spPr>
        <p:txBody>
          <a:bodyPr spcFirstLastPara="1" wrap="square" lIns="91425" tIns="45700" rIns="91425" bIns="45700" anchor="t" anchorCtr="0">
            <a:normAutofit/>
          </a:bodyPr>
          <a:lstStyle>
            <a:lvl1pPr marL="457200" lvl="0" indent="-228600" algn="l">
              <a:spcBef>
                <a:spcPts val="480"/>
              </a:spcBef>
              <a:spcAft>
                <a:spcPts val="0"/>
              </a:spcAft>
              <a:buClr>
                <a:srgbClr val="0C0C0C"/>
              </a:buClr>
              <a:buSzPts val="2400"/>
              <a:buNone/>
              <a:defRPr sz="2400" b="1">
                <a:solidFill>
                  <a:srgbClr val="0C0C0C"/>
                </a:solidFill>
                <a:latin typeface="Candara"/>
                <a:ea typeface="Candara"/>
                <a:cs typeface="Candara"/>
                <a:sym typeface="Candara"/>
              </a:defRPr>
            </a:lvl1pPr>
            <a:lvl2pPr marL="914400" lvl="1"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2pPr>
            <a:lvl3pPr marL="1371600" lvl="2"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3pPr>
            <a:lvl4pPr marL="1828800" lvl="3"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4pPr>
            <a:lvl5pPr marL="2286000" lvl="4"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7" name="Google Shape;47;p10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ndara"/>
                <a:ea typeface="Candara"/>
                <a:cs typeface="Candara"/>
                <a:sym typeface="Candara"/>
              </a:defRPr>
            </a:lvl1pPr>
            <a:lvl2pPr marL="0" lvl="1" indent="0" algn="r">
              <a:spcBef>
                <a:spcPts val="0"/>
              </a:spcBef>
              <a:buNone/>
              <a:defRPr sz="1200">
                <a:solidFill>
                  <a:srgbClr val="888888"/>
                </a:solidFill>
                <a:latin typeface="Candara"/>
                <a:ea typeface="Candara"/>
                <a:cs typeface="Candara"/>
                <a:sym typeface="Candara"/>
              </a:defRPr>
            </a:lvl2pPr>
            <a:lvl3pPr marL="0" lvl="2" indent="0" algn="r">
              <a:spcBef>
                <a:spcPts val="0"/>
              </a:spcBef>
              <a:buNone/>
              <a:defRPr sz="1200">
                <a:solidFill>
                  <a:srgbClr val="888888"/>
                </a:solidFill>
                <a:latin typeface="Candara"/>
                <a:ea typeface="Candara"/>
                <a:cs typeface="Candara"/>
                <a:sym typeface="Candara"/>
              </a:defRPr>
            </a:lvl3pPr>
            <a:lvl4pPr marL="0" lvl="3" indent="0" algn="r">
              <a:spcBef>
                <a:spcPts val="0"/>
              </a:spcBef>
              <a:buNone/>
              <a:defRPr sz="1200">
                <a:solidFill>
                  <a:srgbClr val="888888"/>
                </a:solidFill>
                <a:latin typeface="Candara"/>
                <a:ea typeface="Candara"/>
                <a:cs typeface="Candara"/>
                <a:sym typeface="Candara"/>
              </a:defRPr>
            </a:lvl4pPr>
            <a:lvl5pPr marL="0" lvl="4" indent="0" algn="r">
              <a:spcBef>
                <a:spcPts val="0"/>
              </a:spcBef>
              <a:buNone/>
              <a:defRPr sz="1200">
                <a:solidFill>
                  <a:srgbClr val="888888"/>
                </a:solidFill>
                <a:latin typeface="Candara"/>
                <a:ea typeface="Candara"/>
                <a:cs typeface="Candara"/>
                <a:sym typeface="Candara"/>
              </a:defRPr>
            </a:lvl5pPr>
            <a:lvl6pPr marL="0" lvl="5" indent="0" algn="r">
              <a:spcBef>
                <a:spcPts val="0"/>
              </a:spcBef>
              <a:buNone/>
              <a:defRPr sz="1200">
                <a:solidFill>
                  <a:srgbClr val="888888"/>
                </a:solidFill>
                <a:latin typeface="Candara"/>
                <a:ea typeface="Candara"/>
                <a:cs typeface="Candara"/>
                <a:sym typeface="Candara"/>
              </a:defRPr>
            </a:lvl6pPr>
            <a:lvl7pPr marL="0" lvl="6" indent="0" algn="r">
              <a:spcBef>
                <a:spcPts val="0"/>
              </a:spcBef>
              <a:buNone/>
              <a:defRPr sz="1200">
                <a:solidFill>
                  <a:srgbClr val="888888"/>
                </a:solidFill>
                <a:latin typeface="Candara"/>
                <a:ea typeface="Candara"/>
                <a:cs typeface="Candara"/>
                <a:sym typeface="Candara"/>
              </a:defRPr>
            </a:lvl7pPr>
            <a:lvl8pPr marL="0" lvl="7" indent="0" algn="r">
              <a:spcBef>
                <a:spcPts val="0"/>
              </a:spcBef>
              <a:buNone/>
              <a:defRPr sz="1200">
                <a:solidFill>
                  <a:srgbClr val="888888"/>
                </a:solidFill>
                <a:latin typeface="Candara"/>
                <a:ea typeface="Candara"/>
                <a:cs typeface="Candara"/>
                <a:sym typeface="Candara"/>
              </a:defRPr>
            </a:lvl8pPr>
            <a:lvl9pPr marL="0" lvl="8" indent="0" algn="r">
              <a:spcBef>
                <a:spcPts val="0"/>
              </a:spcBef>
              <a:buNone/>
              <a:defRPr sz="1200">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2155060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8576570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90340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140104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2806344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83110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5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384515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4272654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94766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25241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jpe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image" Target="../media/image7.jp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heme" Target="../theme/theme4.xml"/><Relationship Id="rId7"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5.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slideLayout" Target="../slideLayouts/slideLayout20.xml"/><Relationship Id="rId7" Type="http://schemas.openxmlformats.org/officeDocument/2006/relationships/theme" Target="../theme/theme6.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8.png"/><Relationship Id="rId4" Type="http://schemas.openxmlformats.org/officeDocument/2006/relationships/slideLayout" Target="../slideLayouts/slideLayout21.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7.xml"/><Relationship Id="rId1" Type="http://schemas.openxmlformats.org/officeDocument/2006/relationships/slideLayout" Target="../slideLayouts/slideLayout24.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8.xml"/><Relationship Id="rId1" Type="http://schemas.openxmlformats.org/officeDocument/2006/relationships/slideLayout" Target="../slideLayouts/slideLayout25.xml"/><Relationship Id="rId5" Type="http://schemas.openxmlformats.org/officeDocument/2006/relationships/image" Target="../media/image5.png"/><Relationship Id="rId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8"/>
          <a:stretch>
            <a:fillRect/>
          </a:stretch>
        </p:blipFill>
        <p:spPr>
          <a:xfrm>
            <a:off x="5323499" y="1763858"/>
            <a:ext cx="2719052" cy="3670110"/>
          </a:xfrm>
          <a:prstGeom prst="rect">
            <a:avLst/>
          </a:prstGeom>
          <a:ln>
            <a:noFill/>
          </a:ln>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userDrawn="1"/>
        </p:nvPicPr>
        <p:blipFill>
          <a:blip r:embed="rId9"/>
          <a:stretch>
            <a:fillRect/>
          </a:stretch>
        </p:blipFill>
        <p:spPr>
          <a:xfrm>
            <a:off x="-31275" y="2137955"/>
            <a:ext cx="9175275" cy="2987299"/>
          </a:xfrm>
          <a:prstGeom prst="rect">
            <a:avLst/>
          </a:prstGeom>
          <a:ln>
            <a:noFill/>
          </a:ln>
        </p:spPr>
      </p:pic>
      <p:pic>
        <p:nvPicPr>
          <p:cNvPr id="29" name="Imagen 28"/>
          <p:cNvPicPr>
            <a:picLocks noChangeAspect="1"/>
          </p:cNvPicPr>
          <p:nvPr userDrawn="1"/>
        </p:nvPicPr>
        <p:blipFill rotWithShape="1">
          <a:blip r:embed="rId10"/>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11"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userDrawn="1"/>
        </p:nvSpPr>
        <p:spPr>
          <a:xfrm>
            <a:off x="552" y="576815"/>
            <a:ext cx="9143448" cy="61446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28" name="Imagen 27"/>
          <p:cNvPicPr/>
          <p:nvPr/>
        </p:nvPicPr>
        <p:blipFill rotWithShape="1">
          <a:blip r:embed="rId12">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10" name="Footer Placeholder 4"/>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2395646856"/>
      </p:ext>
    </p:extLst>
  </p:cSld>
  <p:clrMap bg1="lt1" tx1="dk1" bg2="lt2" tx2="dk2" accent1="accent1" accent2="accent2" accent3="accent3" accent4="accent4" accent5="accent5" accent6="accent6" hlink="hlink" folHlink="folHlink"/>
  <p:sldLayoutIdLst>
    <p:sldLayoutId id="2147483692" r:id="rId1"/>
    <p:sldLayoutId id="2147483842" r:id="rId2"/>
    <p:sldLayoutId id="2147483843" r:id="rId3"/>
    <p:sldLayoutId id="2147483844" r:id="rId4"/>
    <p:sldLayoutId id="2147483845" r:id="rId5"/>
    <p:sldLayoutId id="2147483846" r:id="rId6"/>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userDrawn="1"/>
        </p:nvPicPr>
        <p:blipFill rotWithShape="1">
          <a:blip r:embed="rId3"/>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7" name="Footer Placeholder 4"/>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2721290425"/>
      </p:ext>
    </p:extLst>
  </p:cSld>
  <p:clrMap bg1="lt1" tx1="dk1" bg2="lt2" tx2="dk2" accent1="accent1" accent2="accent2" accent3="accent3" accent4="accent4" accent5="accent5" accent6="accent6" hlink="hlink" folHlink="folHlink"/>
  <p:sldLayoutIdLst>
    <p:sldLayoutId id="2147483694" r:id="rId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a:solidFill>
                <a:schemeClr val="bg1"/>
              </a:solidFill>
            </a:endParaRPr>
          </a:p>
        </p:txBody>
      </p:sp>
      <p:pic>
        <p:nvPicPr>
          <p:cNvPr id="7" name="Imagen 6"/>
          <p:cNvPicPr>
            <a:picLocks noChangeAspect="1"/>
          </p:cNvPicPr>
          <p:nvPr/>
        </p:nvPicPr>
        <p:blipFill>
          <a:blip r:embed="rId9"/>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0" y="140369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a:solidFill>
                <a:schemeClr val="bg1"/>
              </a:solidFill>
            </a:endParaRPr>
          </a:p>
        </p:txBody>
      </p:sp>
    </p:spTree>
    <p:extLst>
      <p:ext uri="{BB962C8B-B14F-4D97-AF65-F5344CB8AC3E}">
        <p14:creationId xmlns:p14="http://schemas.microsoft.com/office/powerpoint/2010/main" val="205362396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2" r:id="rId4"/>
    <p:sldLayoutId id="2147483737" r:id="rId5"/>
  </p:sldLayoutIdLst>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83148" y="7184"/>
            <a:ext cx="660852" cy="701697"/>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77177" cy="5768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75" b="9817"/>
          <a:stretch/>
        </p:blipFill>
        <p:spPr>
          <a:xfrm>
            <a:off x="1" y="0"/>
            <a:ext cx="1705970" cy="576816"/>
          </a:xfrm>
          <a:prstGeom prst="rect">
            <a:avLst/>
          </a:prstGeom>
        </p:spPr>
      </p:pic>
      <p:sp>
        <p:nvSpPr>
          <p:cNvPr id="39" name="2 Rectángulo"/>
          <p:cNvSpPr/>
          <p:nvPr/>
        </p:nvSpPr>
        <p:spPr>
          <a:xfrm>
            <a:off x="7273" y="1473528"/>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10" name="Footer Placeholder 3"/>
          <p:cNvSpPr>
            <a:spLocks noGrp="1"/>
          </p:cNvSpPr>
          <p:nvPr>
            <p:ph type="ftr" sz="quarter" idx="3"/>
          </p:nvPr>
        </p:nvSpPr>
        <p:spPr>
          <a:xfrm>
            <a:off x="3124200" y="6330592"/>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3577943043"/>
      </p:ext>
    </p:extLst>
  </p:cSld>
  <p:clrMap bg1="lt1" tx1="dk1" bg2="lt2" tx2="dk2" accent1="accent1" accent2="accent2" accent3="accent3" accent4="accent4" accent5="accent5" accent6="accent6" hlink="hlink" folHlink="folHlink"/>
  <p:sldLayoutIdLst>
    <p:sldLayoutId id="2147483730" r:id="rId1"/>
    <p:sldLayoutId id="2147483805" r:id="rId2"/>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8675" y="0"/>
            <a:ext cx="6760990" cy="7402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l="10370" t="7775" r="11279" b="9817"/>
          <a:stretch/>
        </p:blipFill>
        <p:spPr>
          <a:xfrm>
            <a:off x="0" y="0"/>
            <a:ext cx="1751527" cy="740224"/>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7" name="Footer Placeholder 3"/>
          <p:cNvSpPr>
            <a:spLocks noGrp="1"/>
          </p:cNvSpPr>
          <p:nvPr>
            <p:ph type="ftr" sz="quarter" idx="3"/>
          </p:nvPr>
        </p:nvSpPr>
        <p:spPr>
          <a:xfrm>
            <a:off x="3124200" y="6356350"/>
            <a:ext cx="2895600" cy="365125"/>
          </a:xfrm>
          <a:prstGeom prst="rect">
            <a:avLst/>
          </a:prstGeom>
        </p:spPr>
        <p:txBody>
          <a:bodyPr/>
          <a:lstStyle>
            <a:lvl1pPr algn="ct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2316396011"/>
      </p:ext>
    </p:extLst>
  </p:cSld>
  <p:clrMap bg1="lt1" tx1="dk1" bg2="lt2" tx2="dk2" accent1="accent1" accent2="accent2" accent3="accent3" accent4="accent4" accent5="accent5" accent6="accent6" hlink="hlink" folHlink="folHlink"/>
  <p:sldLayoutIdLst>
    <p:sldLayoutId id="2147483732" r:id="rId1"/>
    <p:sldLayoutId id="2147483797" r:id="rId2"/>
    <p:sldLayoutId id="2147483800" r:id="rId3"/>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a:blip r:embed="rId8">
            <a:alphaModFix/>
          </a:blip>
          <a:stretch>
            <a:fillRect/>
          </a:stretch>
        </a:blipFill>
        <a:effectLst/>
      </p:bgPr>
    </p:bg>
    <p:spTree>
      <p:nvGrpSpPr>
        <p:cNvPr id="1" name="Shape 9"/>
        <p:cNvGrpSpPr/>
        <p:nvPr/>
      </p:nvGrpSpPr>
      <p:grpSpPr>
        <a:xfrm>
          <a:off x="0" y="0"/>
          <a:ext cx="0" cy="0"/>
          <a:chOff x="0" y="0"/>
          <a:chExt cx="0" cy="0"/>
        </a:xfrm>
      </p:grpSpPr>
      <p:pic>
        <p:nvPicPr>
          <p:cNvPr id="10" name="Google Shape;10;p73"/>
          <p:cNvPicPr preferRelativeResize="0"/>
          <p:nvPr/>
        </p:nvPicPr>
        <p:blipFill rotWithShape="1">
          <a:blip r:embed="rId9">
            <a:alphaModFix/>
          </a:blip>
          <a:srcRect/>
          <a:stretch/>
        </p:blipFill>
        <p:spPr>
          <a:xfrm>
            <a:off x="5967748" y="1683446"/>
            <a:ext cx="2719052" cy="3670110"/>
          </a:xfrm>
          <a:prstGeom prst="rect">
            <a:avLst/>
          </a:prstGeom>
          <a:noFill/>
          <a:ln>
            <a:noFill/>
          </a:ln>
        </p:spPr>
      </p:pic>
      <p:sp>
        <p:nvSpPr>
          <p:cNvPr id="11" name="Google Shape;11;p73"/>
          <p:cNvSpPr/>
          <p:nvPr/>
        </p:nvSpPr>
        <p:spPr>
          <a:xfrm>
            <a:off x="-6351" y="1179738"/>
            <a:ext cx="9150350" cy="4498521"/>
          </a:xfrm>
          <a:prstGeom prst="rect">
            <a:avLst/>
          </a:prstGeom>
          <a:solidFill>
            <a:srgbClr val="F2F2F2">
              <a:alpha val="67843"/>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50" b="0" i="0" u="none" strike="noStrike" kern="0" cap="none" spc="0" normalizeH="0" baseline="0" noProof="0" dirty="0">
              <a:ln>
                <a:noFill/>
              </a:ln>
              <a:solidFill>
                <a:srgbClr val="FFFFFF"/>
              </a:solidFill>
              <a:effectLst/>
              <a:uLnTx/>
              <a:uFillTx/>
              <a:latin typeface="Candara"/>
              <a:ea typeface="Candara"/>
              <a:cs typeface="Candara"/>
              <a:sym typeface="Candara"/>
            </a:endParaRPr>
          </a:p>
        </p:txBody>
      </p:sp>
      <p:pic>
        <p:nvPicPr>
          <p:cNvPr id="12" name="Google Shape;12;p73"/>
          <p:cNvPicPr preferRelativeResize="0"/>
          <p:nvPr/>
        </p:nvPicPr>
        <p:blipFill rotWithShape="1">
          <a:blip r:embed="rId10">
            <a:alphaModFix/>
          </a:blip>
          <a:srcRect/>
          <a:stretch/>
        </p:blipFill>
        <p:spPr>
          <a:xfrm>
            <a:off x="-3445" y="1968881"/>
            <a:ext cx="9150889" cy="2920237"/>
          </a:xfrm>
          <a:prstGeom prst="rect">
            <a:avLst/>
          </a:prstGeom>
          <a:noFill/>
          <a:ln>
            <a:noFill/>
          </a:ln>
        </p:spPr>
      </p:pic>
      <p:pic>
        <p:nvPicPr>
          <p:cNvPr id="13" name="Google Shape;13;p73"/>
          <p:cNvPicPr preferRelativeResize="0"/>
          <p:nvPr/>
        </p:nvPicPr>
        <p:blipFill rotWithShape="1">
          <a:blip r:embed="rId9">
            <a:alphaModFix/>
          </a:blip>
          <a:srcRect/>
          <a:stretch/>
        </p:blipFill>
        <p:spPr>
          <a:xfrm>
            <a:off x="5967748" y="1683446"/>
            <a:ext cx="2719052" cy="3670110"/>
          </a:xfrm>
          <a:prstGeom prst="rect">
            <a:avLst/>
          </a:prstGeom>
          <a:noFill/>
          <a:ln>
            <a:noFill/>
          </a:ln>
        </p:spPr>
      </p:pic>
      <p:sp>
        <p:nvSpPr>
          <p:cNvPr id="14" name="Google Shape;14;p73"/>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2400"/>
              <a:buFont typeface="Candara"/>
              <a:buNone/>
              <a:defRPr sz="2400" b="0" i="0" u="none" strike="noStrike" cap="none">
                <a:solidFill>
                  <a:schemeClr val="dk1"/>
                </a:solidFill>
                <a:latin typeface="Candara"/>
                <a:ea typeface="Candara"/>
                <a:cs typeface="Candara"/>
                <a:sym typeface="Canda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Google Shape;15;p7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ndara"/>
                <a:ea typeface="Candara"/>
                <a:cs typeface="Candara"/>
                <a:sym typeface="Candara"/>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ndara"/>
                <a:ea typeface="Candara"/>
                <a:cs typeface="Candara"/>
                <a:sym typeface="Candara"/>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ndara"/>
                <a:ea typeface="Candara"/>
                <a:cs typeface="Candara"/>
                <a:sym typeface="Candara"/>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ndara"/>
                <a:ea typeface="Candara"/>
                <a:cs typeface="Candara"/>
                <a:sym typeface="Candar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9pPr>
          </a:lstStyle>
          <a:p>
            <a:endParaRPr/>
          </a:p>
        </p:txBody>
      </p:sp>
      <p:sp>
        <p:nvSpPr>
          <p:cNvPr id="16" name="Google Shape;16;p7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ndara"/>
                <a:ea typeface="Candara"/>
                <a:cs typeface="Candara"/>
                <a:sym typeface="Candara"/>
              </a:defRPr>
            </a:lvl1pPr>
            <a:lvl2pPr marR="0" lvl="1"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2pPr>
            <a:lvl3pPr marR="0" lvl="2"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3pPr>
            <a:lvl4pPr marR="0" lvl="3"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4pPr>
            <a:lvl5pPr marR="0" lvl="4"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5pPr>
            <a:lvl6pPr marR="0" lvl="5"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6pPr>
            <a:lvl7pPr marR="0" lvl="6"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7pPr>
            <a:lvl8pPr marR="0" lvl="7"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8pPr>
            <a:lvl9pPr marR="0" lvl="8"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7" name="Google Shape;17;p7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ndara"/>
                <a:ea typeface="Candara"/>
                <a:cs typeface="Candara"/>
                <a:sym typeface="Candara"/>
              </a:defRPr>
            </a:lvl1pPr>
            <a:lvl2pPr marR="0" lvl="1"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2pPr>
            <a:lvl3pPr marR="0" lvl="2"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3pPr>
            <a:lvl4pPr marR="0" lvl="3"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4pPr>
            <a:lvl5pPr marR="0" lvl="4"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5pPr>
            <a:lvl6pPr marR="0" lvl="5"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6pPr>
            <a:lvl7pPr marR="0" lvl="6"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7pPr>
            <a:lvl8pPr marR="0" lvl="7"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8pPr>
            <a:lvl9pPr marR="0" lvl="8"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8" name="Google Shape;18;p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ndara"/>
                <a:ea typeface="Candara"/>
                <a:cs typeface="Candara"/>
                <a:sym typeface="Candara"/>
              </a:defRPr>
            </a:lvl1pPr>
            <a:lvl2pPr marL="0" marR="0" lvl="1" indent="0" algn="r" rtl="0">
              <a:spcBef>
                <a:spcPts val="0"/>
              </a:spcBef>
              <a:buNone/>
              <a:defRPr sz="1200" b="0" i="0" u="none" strike="noStrike" cap="none">
                <a:solidFill>
                  <a:srgbClr val="888888"/>
                </a:solidFill>
                <a:latin typeface="Candara"/>
                <a:ea typeface="Candara"/>
                <a:cs typeface="Candara"/>
                <a:sym typeface="Candara"/>
              </a:defRPr>
            </a:lvl2pPr>
            <a:lvl3pPr marL="0" marR="0" lvl="2" indent="0" algn="r" rtl="0">
              <a:spcBef>
                <a:spcPts val="0"/>
              </a:spcBef>
              <a:buNone/>
              <a:defRPr sz="1200" b="0" i="0" u="none" strike="noStrike" cap="none">
                <a:solidFill>
                  <a:srgbClr val="888888"/>
                </a:solidFill>
                <a:latin typeface="Candara"/>
                <a:ea typeface="Candara"/>
                <a:cs typeface="Candara"/>
                <a:sym typeface="Candara"/>
              </a:defRPr>
            </a:lvl3pPr>
            <a:lvl4pPr marL="0" marR="0" lvl="3" indent="0" algn="r" rtl="0">
              <a:spcBef>
                <a:spcPts val="0"/>
              </a:spcBef>
              <a:buNone/>
              <a:defRPr sz="1200" b="0" i="0" u="none" strike="noStrike" cap="none">
                <a:solidFill>
                  <a:srgbClr val="888888"/>
                </a:solidFill>
                <a:latin typeface="Candara"/>
                <a:ea typeface="Candara"/>
                <a:cs typeface="Candara"/>
                <a:sym typeface="Candara"/>
              </a:defRPr>
            </a:lvl4pPr>
            <a:lvl5pPr marL="0" marR="0" lvl="4" indent="0" algn="r" rtl="0">
              <a:spcBef>
                <a:spcPts val="0"/>
              </a:spcBef>
              <a:buNone/>
              <a:defRPr sz="1200" b="0" i="0" u="none" strike="noStrike" cap="none">
                <a:solidFill>
                  <a:srgbClr val="888888"/>
                </a:solidFill>
                <a:latin typeface="Candara"/>
                <a:ea typeface="Candara"/>
                <a:cs typeface="Candara"/>
                <a:sym typeface="Candara"/>
              </a:defRPr>
            </a:lvl5pPr>
            <a:lvl6pPr marL="0" marR="0" lvl="5" indent="0" algn="r" rtl="0">
              <a:spcBef>
                <a:spcPts val="0"/>
              </a:spcBef>
              <a:buNone/>
              <a:defRPr sz="1200" b="0" i="0" u="none" strike="noStrike" cap="none">
                <a:solidFill>
                  <a:srgbClr val="888888"/>
                </a:solidFill>
                <a:latin typeface="Candara"/>
                <a:ea typeface="Candara"/>
                <a:cs typeface="Candara"/>
                <a:sym typeface="Candara"/>
              </a:defRPr>
            </a:lvl6pPr>
            <a:lvl7pPr marL="0" marR="0" lvl="6" indent="0" algn="r" rtl="0">
              <a:spcBef>
                <a:spcPts val="0"/>
              </a:spcBef>
              <a:buNone/>
              <a:defRPr sz="1200" b="0" i="0" u="none" strike="noStrike" cap="none">
                <a:solidFill>
                  <a:srgbClr val="888888"/>
                </a:solidFill>
                <a:latin typeface="Candara"/>
                <a:ea typeface="Candara"/>
                <a:cs typeface="Candara"/>
                <a:sym typeface="Candara"/>
              </a:defRPr>
            </a:lvl7pPr>
            <a:lvl8pPr marL="0" marR="0" lvl="7" indent="0" algn="r" rtl="0">
              <a:spcBef>
                <a:spcPts val="0"/>
              </a:spcBef>
              <a:buNone/>
              <a:defRPr sz="1200" b="0" i="0" u="none" strike="noStrike" cap="none">
                <a:solidFill>
                  <a:srgbClr val="888888"/>
                </a:solidFill>
                <a:latin typeface="Candara"/>
                <a:ea typeface="Candara"/>
                <a:cs typeface="Candara"/>
                <a:sym typeface="Candara"/>
              </a:defRPr>
            </a:lvl8pPr>
            <a:lvl9pPr marL="0" marR="0" lvl="8" indent="0" algn="r" rtl="0">
              <a:spcBef>
                <a:spcPts val="0"/>
              </a:spcBef>
              <a:buNone/>
              <a:defRPr sz="1200" b="0" i="0" u="none" strike="noStrike" cap="none">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9" name="Google Shape;19;p73"/>
          <p:cNvSpPr/>
          <p:nvPr/>
        </p:nvSpPr>
        <p:spPr>
          <a:xfrm>
            <a:off x="0" y="1403690"/>
            <a:ext cx="9150350" cy="4498521"/>
          </a:xfrm>
          <a:prstGeom prst="rect">
            <a:avLst/>
          </a:prstGeom>
          <a:solidFill>
            <a:srgbClr val="F2F2F2">
              <a:alpha val="67843"/>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50" b="0" i="0" u="none" strike="noStrike" kern="0" cap="none" spc="0" normalizeH="0" baseline="0" noProof="0" dirty="0">
              <a:ln>
                <a:noFill/>
              </a:ln>
              <a:solidFill>
                <a:srgbClr val="FFFFFF"/>
              </a:solidFill>
              <a:effectLst/>
              <a:uLnTx/>
              <a:uFillTx/>
              <a:latin typeface="Candara"/>
              <a:ea typeface="Candara"/>
              <a:cs typeface="Candara"/>
              <a:sym typeface="Candara"/>
            </a:endParaRPr>
          </a:p>
        </p:txBody>
      </p:sp>
    </p:spTree>
    <p:extLst>
      <p:ext uri="{BB962C8B-B14F-4D97-AF65-F5344CB8AC3E}">
        <p14:creationId xmlns:p14="http://schemas.microsoft.com/office/powerpoint/2010/main" val="1778243664"/>
      </p:ext>
    </p:extLst>
  </p:cSld>
  <p:clrMap bg1="lt1" tx1="dk1" bg2="dk2" tx2="lt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3"/>
          <a:stretch>
            <a:fillRect/>
          </a:stretch>
        </p:blipFill>
        <p:spPr>
          <a:xfrm>
            <a:off x="5323499" y="1763858"/>
            <a:ext cx="2719052" cy="3670110"/>
          </a:xfrm>
          <a:prstGeom prst="rect">
            <a:avLst/>
          </a:prstGeom>
          <a:ln>
            <a:noFill/>
          </a:ln>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userDrawn="1"/>
        </p:nvPicPr>
        <p:blipFill>
          <a:blip r:embed="rId4"/>
          <a:stretch>
            <a:fillRect/>
          </a:stretch>
        </p:blipFill>
        <p:spPr>
          <a:xfrm>
            <a:off x="-31275" y="2137955"/>
            <a:ext cx="9175275" cy="2987299"/>
          </a:xfrm>
          <a:prstGeom prst="rect">
            <a:avLst/>
          </a:prstGeom>
          <a:ln>
            <a:noFill/>
          </a:ln>
        </p:spPr>
      </p:pic>
      <p:pic>
        <p:nvPicPr>
          <p:cNvPr id="29" name="Imagen 28"/>
          <p:cNvPicPr>
            <a:picLocks noChangeAspect="1"/>
          </p:cNvPicPr>
          <p:nvPr userDrawn="1"/>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userDrawn="1"/>
        </p:nvSpPr>
        <p:spPr>
          <a:xfrm>
            <a:off x="552" y="576815"/>
            <a:ext cx="9143448" cy="61446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28" name="Imagen 27"/>
          <p:cNvPicPr/>
          <p:nvPr/>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00954691"/>
      </p:ext>
    </p:extLst>
  </p:cSld>
  <p:clrMap bg1="lt1" tx1="dk1" bg2="lt2" tx2="dk2" accent1="accent1" accent2="accent2" accent3="accent3" accent4="accent4" accent5="accent5" accent6="accent6" hlink="hlink" folHlink="folHlink"/>
  <p:sldLayoutIdLst>
    <p:sldLayoutId id="2147483848" r:id="rId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userDrawn="1"/>
        </p:nvPicPr>
        <p:blipFill rotWithShape="1">
          <a:blip r:embed="rId3"/>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360493"/>
      </p:ext>
    </p:extLst>
  </p:cSld>
  <p:clrMap bg1="lt1" tx1="dk1" bg2="lt2" tx2="dk2" accent1="accent1" accent2="accent2" accent3="accent3" accent4="accent4" accent5="accent5" accent6="accent6" hlink="hlink" folHlink="folHlink"/>
  <p:sldLayoutIdLst>
    <p:sldLayoutId id="2147483850" r:id="rId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15.xml"/><Relationship Id="rId5" Type="http://schemas.openxmlformats.org/officeDocument/2006/relationships/image" Target="../media/image23.png"/><Relationship Id="rId4" Type="http://schemas.openxmlformats.org/officeDocument/2006/relationships/image" Target="../media/image22.emf"/></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7.xml"/><Relationship Id="rId6" Type="http://schemas.openxmlformats.org/officeDocument/2006/relationships/image" Target="../media/image36.png"/><Relationship Id="rId5" Type="http://schemas.openxmlformats.org/officeDocument/2006/relationships/image" Target="../media/image35.emf"/><Relationship Id="rId4" Type="http://schemas.openxmlformats.org/officeDocument/2006/relationships/image" Target="../media/image34.emf"/></Relationships>
</file>

<file path=ppt/slides/_rels/slide1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17.xml"/><Relationship Id="rId4" Type="http://schemas.openxmlformats.org/officeDocument/2006/relationships/image" Target="../media/image39.emf"/></Relationships>
</file>

<file path=ppt/slides/_rels/slide19.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slide" Target="slide3.xml"/><Relationship Id="rId7" Type="http://schemas.openxmlformats.org/officeDocument/2006/relationships/slide" Target="slide52.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slide" Target="slide46.xml"/><Relationship Id="rId5" Type="http://schemas.openxmlformats.org/officeDocument/2006/relationships/slide" Target="slide13.xml"/><Relationship Id="rId10" Type="http://schemas.openxmlformats.org/officeDocument/2006/relationships/slide" Target="slide71.xml"/><Relationship Id="rId4" Type="http://schemas.openxmlformats.org/officeDocument/2006/relationships/slide" Target="slide5.xml"/><Relationship Id="rId9" Type="http://schemas.openxmlformats.org/officeDocument/2006/relationships/slide" Target="slide70.xml"/></Relationships>
</file>

<file path=ppt/slides/_rels/slide20.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1.-%20Cuadro%20de%20Pensionados%20Efectos%20Marzo%202021.pdf" TargetMode="Externa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11.png"/><Relationship Id="rId7" Type="http://schemas.openxmlformats.org/officeDocument/2006/relationships/hyperlink" Target="5.-%20Comparativo%20altas%20y%20bajas%20Enero%202021.pptx" TargetMode="External"/><Relationship Id="rId2" Type="http://schemas.openxmlformats.org/officeDocument/2006/relationships/hyperlink" Target="3.-%20Distribuci&#243;n%20de%20Afiliados%20y%20Pensionados.pptx" TargetMode="External"/><Relationship Id="rId1" Type="http://schemas.openxmlformats.org/officeDocument/2006/relationships/slideLayout" Target="../slideLayouts/slideLayout15.xml"/><Relationship Id="rId6" Type="http://schemas.openxmlformats.org/officeDocument/2006/relationships/hyperlink" Target="2.-%20Mayores%20a%2050,000%20efectos%20Marzo%202021.pptx" TargetMode="External"/><Relationship Id="rId5" Type="http://schemas.openxmlformats.org/officeDocument/2006/relationships/image" Target="../media/image12.png"/><Relationship Id="rId4" Type="http://schemas.openxmlformats.org/officeDocument/2006/relationships/hyperlink" Target="4.-%20Altas%20y%20Bajas%20de%20Pensionados%20Enero%202021.xlsx" TargetMode="External"/><Relationship Id="rId9" Type="http://schemas.openxmlformats.org/officeDocument/2006/relationships/image" Target="../media/image14.emf"/></Relationships>
</file>

<file path=ppt/slides/_rels/slide40.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png"/><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slideLayout" Target="../slideLayouts/slideLayout16.xml"/><Relationship Id="rId1" Type="http://schemas.openxmlformats.org/officeDocument/2006/relationships/vmlDrawing" Target="../drawings/vmlDrawing3.vml"/><Relationship Id="rId5" Type="http://schemas.openxmlformats.org/officeDocument/2006/relationships/image" Target="../media/image70.emf"/><Relationship Id="rId4" Type="http://schemas.openxmlformats.org/officeDocument/2006/relationships/package" Target="../embeddings/Microsoft_Excel_Worksheet2.xlsx"/></Relationships>
</file>

<file path=ppt/slides/_rels/slide49.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slideLayout" Target="../slideLayouts/slideLayout16.xml"/><Relationship Id="rId1" Type="http://schemas.openxmlformats.org/officeDocument/2006/relationships/vmlDrawing" Target="../drawings/vmlDrawing4.vml"/><Relationship Id="rId5" Type="http://schemas.openxmlformats.org/officeDocument/2006/relationships/image" Target="../media/image73.emf"/><Relationship Id="rId4" Type="http://schemas.openxmlformats.org/officeDocument/2006/relationships/package" Target="../embeddings/Microsoft_Excel_Worksheet3.xlsx"/></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5.xml"/><Relationship Id="rId4" Type="http://schemas.openxmlformats.org/officeDocument/2006/relationships/image" Target="../media/image80.png"/></Relationships>
</file>

<file path=ppt/slides/_rels/slide5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6.-%20Reserva%20T&#233;cnica%20del%20IPEJAL%20a%20corte%20de%20Enero%202021.pptx" TargetMode="External"/><Relationship Id="rId7" Type="http://schemas.openxmlformats.org/officeDocument/2006/relationships/image" Target="../media/image15.emf"/><Relationship Id="rId2" Type="http://schemas.openxmlformats.org/officeDocument/2006/relationships/slideLayout" Target="../slideLayouts/slideLayout16.xml"/><Relationship Id="rId1" Type="http://schemas.openxmlformats.org/officeDocument/2006/relationships/vmlDrawing" Target="../drawings/vmlDrawing1.vml"/><Relationship Id="rId6" Type="http://schemas.openxmlformats.org/officeDocument/2006/relationships/package" Target="../embeddings/Microsoft_Excel_Worksheet.xlsx"/><Relationship Id="rId5" Type="http://schemas.openxmlformats.org/officeDocument/2006/relationships/hyperlink" Target="7.-%20Resumen%20Ejecutivo%20Enero%202021.xlsx" TargetMode="External"/><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16.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7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8.%20Informe%20General%20de%20Actividades%202020.pdf" TargetMode="Externa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hyperlink" Target="9.%20Oficio%20058-2021%20-%20Solicitud%20Modificaci&#243;n%20Puntos%20de%20Acuerdo%20Inmobiliarios.pdf" TargetMode="External"/><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1"/>
          <p:cNvSpPr txBox="1"/>
          <p:nvPr/>
        </p:nvSpPr>
        <p:spPr>
          <a:xfrm>
            <a:off x="549565" y="2179407"/>
            <a:ext cx="8007824" cy="1909312"/>
          </a:xfrm>
          <a:prstGeom prst="rect">
            <a:avLst/>
          </a:prstGeom>
          <a:noFill/>
          <a:ln>
            <a:noFill/>
          </a:ln>
        </p:spPr>
        <p:txBody>
          <a:bodyPr spcFirstLastPara="1" wrap="square" lIns="91425" tIns="45700" rIns="91425" bIns="45700" anchor="t" anchorCtr="0">
            <a:normAutofit/>
          </a:bodyPr>
          <a:lstStyle/>
          <a:p>
            <a:pPr marL="271463" marR="0" lvl="0" indent="0" algn="ctr" defTabSz="914400" rtl="0" eaLnBrk="1" fontAlgn="auto" latinLnBrk="0" hangingPunct="1">
              <a:lnSpc>
                <a:spcPct val="100000"/>
              </a:lnSpc>
              <a:spcBef>
                <a:spcPts val="0"/>
              </a:spcBef>
              <a:spcAft>
                <a:spcPts val="0"/>
              </a:spcAft>
              <a:buClr>
                <a:srgbClr val="595959"/>
              </a:buClr>
              <a:buSzPts val="4800"/>
              <a:buFont typeface="Candara"/>
              <a:buNone/>
              <a:tabLst/>
              <a:defRPr/>
            </a:pPr>
            <a:r>
              <a:rPr kumimoji="0" lang="es-MX" sz="4800" b="1" i="0" u="none" strike="noStrike" kern="0" cap="none" spc="0" normalizeH="0" baseline="0" noProof="0" dirty="0">
                <a:ln>
                  <a:noFill/>
                </a:ln>
                <a:solidFill>
                  <a:srgbClr val="595959"/>
                </a:solidFill>
                <a:effectLst/>
                <a:uLnTx/>
                <a:uFillTx/>
                <a:latin typeface="Candara"/>
                <a:ea typeface="Candara"/>
                <a:cs typeface="Candara"/>
                <a:sym typeface="Candara"/>
              </a:rPr>
              <a:t>Sesión Ordinaria</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271463" marR="0" lvl="0" indent="0" algn="ctr" defTabSz="914400" rtl="0" eaLnBrk="1" fontAlgn="auto" latinLnBrk="0" hangingPunct="1">
              <a:lnSpc>
                <a:spcPct val="100000"/>
              </a:lnSpc>
              <a:spcBef>
                <a:spcPts val="0"/>
              </a:spcBef>
              <a:spcAft>
                <a:spcPts val="0"/>
              </a:spcAft>
              <a:buClr>
                <a:srgbClr val="595959"/>
              </a:buClr>
              <a:buSzPts val="4800"/>
              <a:buFont typeface="Candara"/>
              <a:buNone/>
              <a:tabLst/>
              <a:defRPr/>
            </a:pPr>
            <a:r>
              <a:rPr kumimoji="0" lang="es-MX" sz="4800" b="1" i="0" u="none" strike="noStrike" kern="0" cap="none" spc="0" normalizeH="0" baseline="0" noProof="0" dirty="0">
                <a:ln>
                  <a:noFill/>
                </a:ln>
                <a:solidFill>
                  <a:srgbClr val="595959"/>
                </a:solidFill>
                <a:effectLst/>
                <a:uLnTx/>
                <a:uFillTx/>
                <a:latin typeface="Candara"/>
                <a:ea typeface="Candara"/>
                <a:cs typeface="Candara"/>
                <a:sym typeface="Candara"/>
              </a:rPr>
              <a:t>de Consejo Directivo</a:t>
            </a:r>
            <a:endParaRPr kumimoji="0" sz="4800" b="0" i="0" u="none" strike="noStrike" kern="0" cap="none" spc="0" normalizeH="0" baseline="0" noProof="0" dirty="0">
              <a:ln>
                <a:noFill/>
              </a:ln>
              <a:solidFill>
                <a:srgbClr val="595959"/>
              </a:solidFill>
              <a:effectLst/>
              <a:uLnTx/>
              <a:uFillTx/>
              <a:latin typeface="Candara"/>
              <a:ea typeface="Candara"/>
              <a:cs typeface="Candara"/>
              <a:sym typeface="Candara"/>
            </a:endParaRPr>
          </a:p>
        </p:txBody>
      </p:sp>
      <p:sp>
        <p:nvSpPr>
          <p:cNvPr id="476" name="Google Shape;476;p1"/>
          <p:cNvSpPr txBox="1"/>
          <p:nvPr/>
        </p:nvSpPr>
        <p:spPr>
          <a:xfrm>
            <a:off x="1365956" y="3538197"/>
            <a:ext cx="6400800" cy="17526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3F3F3F"/>
              </a:buClr>
              <a:buSzPts val="2800"/>
              <a:buFont typeface="Arial"/>
              <a:buNone/>
              <a:tabLst/>
              <a:defRPr/>
            </a:pPr>
            <a:endParaRPr kumimoji="0" sz="2800" b="1" i="0" u="none" strike="noStrike" kern="0" cap="none" spc="0" normalizeH="0" baseline="0" noProof="0" dirty="0">
              <a:ln>
                <a:noFill/>
              </a:ln>
              <a:solidFill>
                <a:srgbClr val="7F7F7F"/>
              </a:solidFill>
              <a:effectLst/>
              <a:uLnTx/>
              <a:uFillTx/>
              <a:latin typeface="Candara"/>
              <a:ea typeface="Candara"/>
              <a:cs typeface="Candara"/>
              <a:sym typeface="Candara"/>
            </a:endParaRPr>
          </a:p>
          <a:p>
            <a:pPr marL="0" marR="0" lvl="0" indent="0" algn="ctr" defTabSz="914400" rtl="0" eaLnBrk="1" fontAlgn="auto" latinLnBrk="0" hangingPunct="1">
              <a:lnSpc>
                <a:spcPct val="100000"/>
              </a:lnSpc>
              <a:spcBef>
                <a:spcPts val="560"/>
              </a:spcBef>
              <a:spcAft>
                <a:spcPts val="0"/>
              </a:spcAft>
              <a:buClr>
                <a:srgbClr val="7F7F7F"/>
              </a:buClr>
              <a:buSzPts val="2800"/>
              <a:buFont typeface="Candara"/>
              <a:buNone/>
              <a:tabLst/>
              <a:defRPr/>
            </a:pPr>
            <a:r>
              <a:rPr lang="es-MX" sz="2800" b="1" kern="0" dirty="0">
                <a:solidFill>
                  <a:srgbClr val="7F7F7F"/>
                </a:solidFill>
                <a:latin typeface="Candara"/>
                <a:ea typeface="Candara"/>
                <a:cs typeface="Candara"/>
                <a:sym typeface="Candara"/>
              </a:rPr>
              <a:t>02</a:t>
            </a:r>
            <a:r>
              <a:rPr kumimoji="0" lang="es-MX" sz="2800" b="1" i="0" u="none" strike="noStrike" kern="0" cap="none" spc="0" normalizeH="0" baseline="0" noProof="0" dirty="0">
                <a:ln>
                  <a:noFill/>
                </a:ln>
                <a:solidFill>
                  <a:srgbClr val="7F7F7F"/>
                </a:solidFill>
                <a:effectLst/>
                <a:uLnTx/>
                <a:uFillTx/>
                <a:latin typeface="Candara"/>
                <a:ea typeface="Candara"/>
                <a:cs typeface="Candara"/>
                <a:sym typeface="Candara"/>
              </a:rPr>
              <a:t>/ 2021</a:t>
            </a:r>
            <a:endParaRPr kumimoji="0" sz="2800" b="0" i="0" u="none" strike="noStrike" kern="0" cap="none" spc="0" normalizeH="0" baseline="0" noProof="0" dirty="0">
              <a:ln>
                <a:noFill/>
              </a:ln>
              <a:solidFill>
                <a:srgbClr val="7F7F7F"/>
              </a:solidFill>
              <a:effectLst/>
              <a:uLnTx/>
              <a:uFillTx/>
              <a:latin typeface="Candara"/>
              <a:ea typeface="Candara"/>
              <a:cs typeface="Candara"/>
              <a:sym typeface="Candara"/>
            </a:endParaRPr>
          </a:p>
        </p:txBody>
      </p:sp>
      <p:sp>
        <p:nvSpPr>
          <p:cNvPr id="477" name="Google Shape;477;p1"/>
          <p:cNvSpPr txBox="1">
            <a:spLocks noGrp="1"/>
          </p:cNvSpPr>
          <p:nvPr>
            <p:ph type="sldNum" idx="12"/>
          </p:nvPr>
        </p:nvSpPr>
        <p:spPr>
          <a:xfrm>
            <a:off x="6908042" y="6339196"/>
            <a:ext cx="21336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0</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5" name="Marcador de pie de página 2"/>
          <p:cNvSpPr txBox="1">
            <a:spLocks/>
          </p:cNvSpPr>
          <p:nvPr/>
        </p:nvSpPr>
        <p:spPr>
          <a:xfrm>
            <a:off x="2947737" y="648194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5281158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210" t="7385" r="-210" b="-976"/>
          <a:stretch/>
        </p:blipFill>
        <p:spPr>
          <a:xfrm>
            <a:off x="193957" y="759853"/>
            <a:ext cx="8492843" cy="5862893"/>
          </a:xfrm>
          <a:prstGeom prst="rect">
            <a:avLst/>
          </a:prstGeom>
        </p:spPr>
      </p:pic>
      <p:sp>
        <p:nvSpPr>
          <p:cNvPr id="4" name="2 Título"/>
          <p:cNvSpPr>
            <a:spLocks noGrp="1"/>
          </p:cNvSpPr>
          <p:nvPr>
            <p:ph type="ctrTitle" idx="4294967295"/>
          </p:nvPr>
        </p:nvSpPr>
        <p:spPr>
          <a:xfrm>
            <a:off x="1712421" y="0"/>
            <a:ext cx="6767512" cy="759854"/>
          </a:xfrm>
          <a:prstGeom prst="rect">
            <a:avLst/>
          </a:prstGeom>
        </p:spPr>
        <p:txBody>
          <a:bodyPr>
            <a:noAutofit/>
          </a:bodyPr>
          <a:lstStyle/>
          <a:p>
            <a:pPr marL="0" algn="ctr"/>
            <a:r>
              <a:rPr lang="es-MX" sz="2400" b="1" dirty="0">
                <a:solidFill>
                  <a:schemeClr val="bg1">
                    <a:lumMod val="95000"/>
                  </a:schemeClr>
                </a:solidFill>
              </a:rPr>
              <a:t>Estados Financieros </a:t>
            </a:r>
            <a:br>
              <a:rPr lang="es-MX" sz="2400" b="1" dirty="0">
                <a:solidFill>
                  <a:schemeClr val="bg1">
                    <a:lumMod val="95000"/>
                  </a:schemeClr>
                </a:solidFill>
              </a:rPr>
            </a:br>
            <a:r>
              <a:rPr lang="es-MX" sz="2400" b="1" dirty="0">
                <a:solidFill>
                  <a:schemeClr val="bg1">
                    <a:lumMod val="95000"/>
                  </a:schemeClr>
                </a:solidFill>
              </a:rPr>
              <a:t>Comparativo a Enero 2021</a:t>
            </a: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9</a:t>
            </a:fld>
            <a:endParaRPr lang="es-MX" dirty="0"/>
          </a:p>
        </p:txBody>
      </p:sp>
      <p:sp>
        <p:nvSpPr>
          <p:cNvPr id="11" name="Marcador de pie de página 2"/>
          <p:cNvSpPr txBox="1">
            <a:spLocks/>
          </p:cNvSpPr>
          <p:nvPr/>
        </p:nvSpPr>
        <p:spPr>
          <a:xfrm>
            <a:off x="2947737" y="642652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995360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25769" y="-27249"/>
            <a:ext cx="6673164" cy="830997"/>
          </a:xfrm>
          <a:prstGeom prst="rect">
            <a:avLst/>
          </a:prstGeom>
          <a:noFill/>
        </p:spPr>
        <p:txBody>
          <a:bodyPr wrap="square" rtlCol="0">
            <a:spAutoFit/>
          </a:bodyPr>
          <a:lstStyle/>
          <a:p>
            <a:pPr algn="ctr"/>
            <a:r>
              <a:rPr lang="es-MX" sz="2400" b="1" dirty="0">
                <a:solidFill>
                  <a:schemeClr val="bg1"/>
                </a:solidFill>
                <a:latin typeface="+mj-lt"/>
                <a:cs typeface="Arial" panose="020B0604020202020204" pitchFamily="34" charset="0"/>
              </a:rPr>
              <a:t>Comentarios a los Estados Financieros</a:t>
            </a:r>
          </a:p>
          <a:p>
            <a:pPr algn="ctr"/>
            <a:r>
              <a:rPr lang="es-MX" sz="2400" b="1" dirty="0">
                <a:solidFill>
                  <a:schemeClr val="bg1"/>
                </a:solidFill>
                <a:latin typeface="+mj-lt"/>
                <a:cs typeface="Arial" panose="020B0604020202020204" pitchFamily="34" charset="0"/>
              </a:rPr>
              <a:t> Enero 2021</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10</a:t>
            </a:fld>
            <a:endParaRPr lang="es-MX" dirty="0"/>
          </a:p>
        </p:txBody>
      </p:sp>
      <p:sp>
        <p:nvSpPr>
          <p:cNvPr id="10" name="CuadroTexto 9"/>
          <p:cNvSpPr txBox="1"/>
          <p:nvPr/>
        </p:nvSpPr>
        <p:spPr>
          <a:xfrm>
            <a:off x="313864" y="758177"/>
            <a:ext cx="3690577" cy="400110"/>
          </a:xfrm>
          <a:prstGeom prst="rect">
            <a:avLst/>
          </a:prstGeom>
          <a:noFill/>
        </p:spPr>
        <p:txBody>
          <a:bodyPr wrap="square" rtlCol="0">
            <a:spAutoFit/>
          </a:bodyPr>
          <a:lstStyle/>
          <a:p>
            <a:r>
              <a:rPr lang="es-MX" sz="2000" b="1" dirty="0">
                <a:solidFill>
                  <a:schemeClr val="bg1">
                    <a:lumMod val="50000"/>
                  </a:schemeClr>
                </a:solidFill>
              </a:rPr>
              <a:t>PASIVO Y PATRIMONIO</a:t>
            </a:r>
          </a:p>
        </p:txBody>
      </p:sp>
      <p:sp>
        <p:nvSpPr>
          <p:cNvPr id="9" name="Marcador de texto 1"/>
          <p:cNvSpPr txBox="1">
            <a:spLocks/>
          </p:cNvSpPr>
          <p:nvPr/>
        </p:nvSpPr>
        <p:spPr>
          <a:xfrm>
            <a:off x="241300" y="1345663"/>
            <a:ext cx="8648700" cy="4436951"/>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1600" b="1" dirty="0"/>
              <a:t>Cuentas por pagar a Corto Plazo</a:t>
            </a:r>
          </a:p>
          <a:p>
            <a:pPr algn="just"/>
            <a:r>
              <a:rPr lang="es-MX" sz="1600" dirty="0"/>
              <a:t>Aumento por 16</a:t>
            </a:r>
            <a:r>
              <a:rPr lang="es-MX" sz="1600" dirty="0">
                <a:solidFill>
                  <a:srgbClr val="FF0000"/>
                </a:solidFill>
              </a:rPr>
              <a:t> </a:t>
            </a:r>
            <a:r>
              <a:rPr lang="es-MX" sz="1600" dirty="0"/>
              <a:t>millones</a:t>
            </a:r>
            <a:r>
              <a:rPr lang="es-MX" sz="1600" dirty="0">
                <a:solidFill>
                  <a:srgbClr val="FF0000"/>
                </a:solidFill>
              </a:rPr>
              <a:t> </a:t>
            </a:r>
            <a:r>
              <a:rPr lang="es-MX" sz="1600" dirty="0"/>
              <a:t>en préstamos pendientes de pago al fin del periodo (con registros de cargos de 763 millones y abonos por 779 millones), un aumento en Proveedores de 4 millones, (con cargos por 38 millones y abonos de 41 millones), y una disminución en retenciones por pagar por </a:t>
            </a:r>
            <a:r>
              <a:rPr lang="es-MX" sz="1600" dirty="0">
                <a:solidFill>
                  <a:srgbClr val="FF0000"/>
                </a:solidFill>
              </a:rPr>
              <a:t>46 millones</a:t>
            </a:r>
            <a:r>
              <a:rPr lang="es-MX" sz="1600" dirty="0"/>
              <a:t> derivado del pago de aguinaldos.</a:t>
            </a:r>
          </a:p>
          <a:p>
            <a:pPr algn="just"/>
            <a:r>
              <a:rPr lang="es-MX" sz="1600" b="1" dirty="0"/>
              <a:t>Otros Pasivos a Corto Plazo</a:t>
            </a:r>
          </a:p>
          <a:p>
            <a:pPr algn="just"/>
            <a:r>
              <a:rPr lang="es-MX" sz="1600" dirty="0"/>
              <a:t>Incremento de 154</a:t>
            </a:r>
            <a:r>
              <a:rPr lang="es-MX" sz="1600" dirty="0">
                <a:solidFill>
                  <a:srgbClr val="FF0000"/>
                </a:solidFill>
              </a:rPr>
              <a:t> </a:t>
            </a:r>
            <a:r>
              <a:rPr lang="es-MX" sz="1600" dirty="0"/>
              <a:t>millones del saldo anterior por Depósitos Bancarios no identificados en su momento y movimientos derivados de Conciliaciones Bancarias, mostrando registros de cargo por 458 millones y abonos por 612 millones.</a:t>
            </a:r>
          </a:p>
          <a:p>
            <a:pPr algn="just"/>
            <a:r>
              <a:rPr lang="es-MX" sz="1600" b="1" dirty="0"/>
              <a:t>Aportaciones</a:t>
            </a:r>
          </a:p>
          <a:p>
            <a:pPr algn="just"/>
            <a:r>
              <a:rPr lang="es-MX" sz="1600" dirty="0"/>
              <a:t>Incremento neto de las aportaciones de afiliados por 99 millones, y un incremento de 56 millones en la aportación Patronal en Vivienda.</a:t>
            </a:r>
          </a:p>
          <a:p>
            <a:pPr algn="just"/>
            <a:r>
              <a:rPr lang="es-MX" sz="1600" b="1" dirty="0"/>
              <a:t>Resultados del Ejercicio</a:t>
            </a:r>
          </a:p>
          <a:p>
            <a:pPr algn="just"/>
            <a:r>
              <a:rPr lang="es-MX" sz="1600" dirty="0"/>
              <a:t>Efecto negativo por pago de la nómina de pensionados registrada en resultados del periodo.</a:t>
            </a:r>
          </a:p>
          <a:p>
            <a:pPr algn="just"/>
            <a:r>
              <a:rPr lang="es-MX" sz="1600" dirty="0"/>
              <a:t> </a:t>
            </a:r>
            <a:r>
              <a:rPr lang="es-MX" sz="1600" b="1" dirty="0"/>
              <a:t>Resultados de Ejercicios Anteriores</a:t>
            </a:r>
          </a:p>
          <a:p>
            <a:pPr algn="just"/>
            <a:r>
              <a:rPr lang="es-MX" sz="1600" dirty="0"/>
              <a:t>Incremento en la Cuenta por el traspaso de las aportaciones de los afiliados al obtener su pensión, y decremento por el reconocimiento del desahorro por </a:t>
            </a:r>
            <a:r>
              <a:rPr lang="es-MX" sz="1600" b="1" dirty="0">
                <a:solidFill>
                  <a:srgbClr val="FF0000"/>
                </a:solidFill>
              </a:rPr>
              <a:t>2,480 millones </a:t>
            </a:r>
            <a:r>
              <a:rPr lang="es-MX" sz="1600" dirty="0"/>
              <a:t>de 2020.</a:t>
            </a:r>
          </a:p>
          <a:p>
            <a:pPr algn="just"/>
            <a:endParaRPr lang="es-MX" sz="1600" dirty="0"/>
          </a:p>
        </p:txBody>
      </p:sp>
      <p:sp>
        <p:nvSpPr>
          <p:cNvPr id="11"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4198139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758103" y="0"/>
            <a:ext cx="6768288" cy="795867"/>
          </a:xfrm>
          <a:prstGeom prst="rect">
            <a:avLst/>
          </a:prstGeom>
        </p:spPr>
        <p:txBody>
          <a:bodyP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a:solidFill>
                  <a:schemeClr val="bg1">
                    <a:lumMod val="95000"/>
                  </a:schemeClr>
                </a:solidFill>
              </a:rPr>
              <a:t>Estado de Actividades </a:t>
            </a:r>
          </a:p>
          <a:p>
            <a:pPr algn="ctr"/>
            <a:r>
              <a:rPr lang="es-MX" sz="2400" b="1" dirty="0">
                <a:solidFill>
                  <a:schemeClr val="bg1">
                    <a:lumMod val="95000"/>
                  </a:schemeClr>
                </a:solidFill>
              </a:rPr>
              <a:t>Comparativo a Enero 2021</a:t>
            </a: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11</a:t>
            </a:fld>
            <a:endParaRPr lang="es-MX" dirty="0"/>
          </a:p>
        </p:txBody>
      </p:sp>
      <p:sp>
        <p:nvSpPr>
          <p:cNvPr id="7" name="6 CuadroTexto"/>
          <p:cNvSpPr txBox="1"/>
          <p:nvPr/>
        </p:nvSpPr>
        <p:spPr>
          <a:xfrm>
            <a:off x="152400" y="6003279"/>
            <a:ext cx="8770321" cy="461665"/>
          </a:xfrm>
          <a:prstGeom prst="rect">
            <a:avLst/>
          </a:prstGeom>
          <a:noFill/>
        </p:spPr>
        <p:txBody>
          <a:bodyPr wrap="square" rtlCol="0">
            <a:spAutoFit/>
          </a:bodyPr>
          <a:lstStyle/>
          <a:p>
            <a:pPr marL="285750" indent="-285750" algn="just">
              <a:buFont typeface="Wingdings" panose="05000000000000000000" pitchFamily="2" charset="2"/>
              <a:buChar char="ü"/>
            </a:pPr>
            <a:r>
              <a:rPr lang="es-MX" sz="1200" dirty="0">
                <a:solidFill>
                  <a:schemeClr val="tx1">
                    <a:lumMod val="85000"/>
                    <a:lumOff val="15000"/>
                  </a:schemeClr>
                </a:solidFill>
                <a:cs typeface="Arial" pitchFamily="34" charset="0"/>
              </a:rPr>
              <a:t>Con fundamento en el Artículo 153, Fracción IX, de la Ley del Instituto de Pensiones del Estado de Jalisco, se pone a la consideración del Consejo Directivo la </a:t>
            </a:r>
            <a:r>
              <a:rPr lang="es-MX" sz="1200" i="1" dirty="0">
                <a:solidFill>
                  <a:schemeClr val="tx1">
                    <a:lumMod val="85000"/>
                    <a:lumOff val="15000"/>
                  </a:schemeClr>
                </a:solidFill>
                <a:cs typeface="Arial" pitchFamily="34" charset="0"/>
              </a:rPr>
              <a:t>aprobación como presentados de los Estados Financieros.</a:t>
            </a:r>
          </a:p>
        </p:txBody>
      </p:sp>
      <p:pic>
        <p:nvPicPr>
          <p:cNvPr id="3" name="Imagen 2"/>
          <p:cNvPicPr>
            <a:picLocks noChangeAspect="1"/>
          </p:cNvPicPr>
          <p:nvPr/>
        </p:nvPicPr>
        <p:blipFill rotWithShape="1">
          <a:blip r:embed="rId2"/>
          <a:srcRect t="7534"/>
          <a:stretch/>
        </p:blipFill>
        <p:spPr>
          <a:xfrm>
            <a:off x="1565976" y="692727"/>
            <a:ext cx="6576679" cy="5029200"/>
          </a:xfrm>
          <a:prstGeom prst="rect">
            <a:avLst/>
          </a:prstGeom>
        </p:spPr>
      </p:pic>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338109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67425" y="2242149"/>
            <a:ext cx="6032071" cy="1470025"/>
          </a:xfrm>
        </p:spPr>
        <p:txBody>
          <a:bodyPr/>
          <a:lstStyle/>
          <a:p>
            <a:r>
              <a:rPr lang="es-MX" dirty="0">
                <a:solidFill>
                  <a:schemeClr val="tx1">
                    <a:lumMod val="75000"/>
                    <a:lumOff val="25000"/>
                  </a:schemeClr>
                </a:solidFill>
                <a:effectLst>
                  <a:outerShdw blurRad="38100" dist="38100" dir="2700000" algn="tl">
                    <a:srgbClr val="000000">
                      <a:alpha val="43137"/>
                    </a:srgbClr>
                  </a:outerShdw>
                </a:effectLst>
              </a:rPr>
              <a:t>5. Reporte de la Cartera de Inversiones </a:t>
            </a:r>
            <a:endParaRPr lang="es-MX" dirty="0"/>
          </a:p>
        </p:txBody>
      </p:sp>
      <p:sp>
        <p:nvSpPr>
          <p:cNvPr id="6" name="Subtítulo 5"/>
          <p:cNvSpPr>
            <a:spLocks noGrp="1"/>
          </p:cNvSpPr>
          <p:nvPr>
            <p:ph type="subTitle" idx="1"/>
          </p:nvPr>
        </p:nvSpPr>
        <p:spPr>
          <a:xfrm>
            <a:off x="312312" y="3435083"/>
            <a:ext cx="5742296" cy="730408"/>
          </a:xfrm>
        </p:spPr>
        <p:txBody>
          <a:bodyPr>
            <a:normAutofit/>
          </a:bodyPr>
          <a:lstStyle/>
          <a:p>
            <a:r>
              <a:rPr lang="es-MX" sz="3600" dirty="0">
                <a:solidFill>
                  <a:schemeClr val="tx1">
                    <a:lumMod val="75000"/>
                    <a:lumOff val="25000"/>
                  </a:schemeClr>
                </a:solidFill>
                <a:effectLst>
                  <a:outerShdw blurRad="38100" dist="38100" dir="2700000" algn="tl">
                    <a:srgbClr val="000000">
                      <a:alpha val="43137"/>
                    </a:srgbClr>
                  </a:outerShdw>
                </a:effectLst>
              </a:rPr>
              <a:t>Enero  2021</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12</a:t>
            </a:fld>
            <a:endParaRPr lang="en-US" dirty="0"/>
          </a:p>
        </p:txBody>
      </p:sp>
      <p:sp>
        <p:nvSpPr>
          <p:cNvPr id="7" name="Rectángulo 6"/>
          <p:cNvSpPr/>
          <p:nvPr/>
        </p:nvSpPr>
        <p:spPr>
          <a:xfrm>
            <a:off x="312312" y="5471855"/>
            <a:ext cx="8569209"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cinco del orden del día, relativo a la presentación del </a:t>
            </a:r>
            <a:r>
              <a:rPr lang="es-MX" sz="1200" i="1" dirty="0"/>
              <a:t>Reporte de la Cartera de Inversiones</a:t>
            </a:r>
            <a:r>
              <a:rPr lang="es-MX" sz="1200" dirty="0"/>
              <a:t>, el Encargado del Despacho de la Dirección General del Instituto de Pensiones del Estado de Jalisco, Mario Eduardo Rodríguez Ponce, con fundamento en lo establecido en el artículo 154 fracción XVIII de la Ley del Instituto de Pensiones del Estado de Jalisco, presenta el </a:t>
            </a:r>
            <a:r>
              <a:rPr lang="es-MX" sz="1200" i="1" dirty="0"/>
              <a:t>Reporte de la Cartera de Inversiones al mes de Enero de 2021</a:t>
            </a:r>
            <a:r>
              <a:rPr lang="es-MX" sz="1200" dirty="0"/>
              <a:t>, conforme al siguiente resumen:</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056465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84666"/>
            <a:ext cx="6733537" cy="461665"/>
          </a:xfrm>
          <a:prstGeom prst="rect">
            <a:avLst/>
          </a:prstGeom>
        </p:spPr>
        <p:txBody>
          <a:bodyPr wrap="square">
            <a:spAutoFit/>
          </a:bodyPr>
          <a:lstStyle/>
          <a:p>
            <a:pPr algn="ctr"/>
            <a:r>
              <a:rPr lang="es-MX" sz="2400" b="1" dirty="0">
                <a:solidFill>
                  <a:schemeClr val="bg1">
                    <a:lumMod val="95000"/>
                  </a:schemeClr>
                </a:solidFill>
                <a:latin typeface="+mj-lt"/>
              </a:rPr>
              <a:t>Cartera Total de Inversiones  IPEJAL</a:t>
            </a: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13</a:t>
            </a:fld>
            <a:endParaRPr lang="en-US" dirty="0"/>
          </a:p>
        </p:txBody>
      </p:sp>
      <p:sp>
        <p:nvSpPr>
          <p:cNvPr id="19" name="CuadroTexto 18"/>
          <p:cNvSpPr txBox="1"/>
          <p:nvPr/>
        </p:nvSpPr>
        <p:spPr>
          <a:xfrm>
            <a:off x="0" y="6305977"/>
            <a:ext cx="3031207" cy="415498"/>
          </a:xfrm>
          <a:prstGeom prst="rect">
            <a:avLst/>
          </a:prstGeom>
          <a:noFill/>
        </p:spPr>
        <p:txBody>
          <a:bodyPr wrap="square" rtlCol="0">
            <a:spAutoFit/>
          </a:bodyPr>
          <a:lstStyle/>
          <a:p>
            <a:r>
              <a:rPr lang="es-MX" sz="1000" b="1" dirty="0"/>
              <a:t>*Se modifico el formato en base a las nuevas políticas de IPEJAL aprobadas el 1 de junio de 2020</a:t>
            </a:r>
          </a:p>
        </p:txBody>
      </p:sp>
      <p:sp>
        <p:nvSpPr>
          <p:cNvPr id="2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12" name="Imagen 11">
            <a:extLst>
              <a:ext uri="{FF2B5EF4-FFF2-40B4-BE49-F238E27FC236}">
                <a16:creationId xmlns:a16="http://schemas.microsoft.com/office/drawing/2014/main" id="{7F0621C3-46F8-459F-BA2F-C2587C2FFBB4}"/>
              </a:ext>
            </a:extLst>
          </p:cNvPr>
          <p:cNvPicPr>
            <a:picLocks noChangeAspect="1"/>
          </p:cNvPicPr>
          <p:nvPr/>
        </p:nvPicPr>
        <p:blipFill>
          <a:blip r:embed="rId2"/>
          <a:stretch>
            <a:fillRect/>
          </a:stretch>
        </p:blipFill>
        <p:spPr>
          <a:xfrm>
            <a:off x="131492" y="904967"/>
            <a:ext cx="2900906" cy="4699212"/>
          </a:xfrm>
          <a:prstGeom prst="rect">
            <a:avLst/>
          </a:prstGeom>
        </p:spPr>
      </p:pic>
      <p:pic>
        <p:nvPicPr>
          <p:cNvPr id="15" name="Imagen 14">
            <a:extLst>
              <a:ext uri="{FF2B5EF4-FFF2-40B4-BE49-F238E27FC236}">
                <a16:creationId xmlns:a16="http://schemas.microsoft.com/office/drawing/2014/main" id="{6F69F0A5-298F-42A0-B750-40B8EBB5DA54}"/>
              </a:ext>
            </a:extLst>
          </p:cNvPr>
          <p:cNvPicPr>
            <a:picLocks noChangeAspect="1"/>
          </p:cNvPicPr>
          <p:nvPr/>
        </p:nvPicPr>
        <p:blipFill>
          <a:blip r:embed="rId3"/>
          <a:stretch>
            <a:fillRect/>
          </a:stretch>
        </p:blipFill>
        <p:spPr>
          <a:xfrm>
            <a:off x="3032397" y="900391"/>
            <a:ext cx="2979763" cy="4703788"/>
          </a:xfrm>
          <a:prstGeom prst="rect">
            <a:avLst/>
          </a:prstGeom>
        </p:spPr>
      </p:pic>
      <p:pic>
        <p:nvPicPr>
          <p:cNvPr id="16" name="Imagen 15">
            <a:extLst>
              <a:ext uri="{FF2B5EF4-FFF2-40B4-BE49-F238E27FC236}">
                <a16:creationId xmlns:a16="http://schemas.microsoft.com/office/drawing/2014/main" id="{B8F40D83-BAF7-4A71-8A8B-177AF7E574ED}"/>
              </a:ext>
            </a:extLst>
          </p:cNvPr>
          <p:cNvPicPr>
            <a:picLocks noChangeAspect="1"/>
          </p:cNvPicPr>
          <p:nvPr/>
        </p:nvPicPr>
        <p:blipFill>
          <a:blip r:embed="rId4"/>
          <a:stretch>
            <a:fillRect/>
          </a:stretch>
        </p:blipFill>
        <p:spPr>
          <a:xfrm>
            <a:off x="6009824" y="1469627"/>
            <a:ext cx="3086375" cy="1451500"/>
          </a:xfrm>
          <a:prstGeom prst="rect">
            <a:avLst/>
          </a:prstGeom>
        </p:spPr>
      </p:pic>
      <p:pic>
        <p:nvPicPr>
          <p:cNvPr id="17" name="Imagen 16">
            <a:extLst>
              <a:ext uri="{FF2B5EF4-FFF2-40B4-BE49-F238E27FC236}">
                <a16:creationId xmlns:a16="http://schemas.microsoft.com/office/drawing/2014/main" id="{9244E43E-119E-40DE-B4B2-B55390F2F095}"/>
              </a:ext>
            </a:extLst>
          </p:cNvPr>
          <p:cNvPicPr>
            <a:picLocks noChangeAspect="1"/>
          </p:cNvPicPr>
          <p:nvPr/>
        </p:nvPicPr>
        <p:blipFill>
          <a:blip r:embed="rId5"/>
          <a:stretch>
            <a:fillRect/>
          </a:stretch>
        </p:blipFill>
        <p:spPr>
          <a:xfrm>
            <a:off x="6001799" y="3519792"/>
            <a:ext cx="3104762" cy="1504762"/>
          </a:xfrm>
          <a:prstGeom prst="rect">
            <a:avLst/>
          </a:prstGeom>
        </p:spPr>
      </p:pic>
    </p:spTree>
    <p:extLst>
      <p:ext uri="{BB962C8B-B14F-4D97-AF65-F5344CB8AC3E}">
        <p14:creationId xmlns:p14="http://schemas.microsoft.com/office/powerpoint/2010/main" val="840572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Imagen 30"/>
          <p:cNvPicPr>
            <a:picLocks noChangeAspect="1"/>
          </p:cNvPicPr>
          <p:nvPr/>
        </p:nvPicPr>
        <p:blipFill>
          <a:blip r:embed="rId2"/>
          <a:stretch>
            <a:fillRect/>
          </a:stretch>
        </p:blipFill>
        <p:spPr>
          <a:xfrm>
            <a:off x="1678537" y="3057422"/>
            <a:ext cx="5638596" cy="3070964"/>
          </a:xfrm>
          <a:prstGeom prst="rect">
            <a:avLst/>
          </a:prstGeom>
        </p:spPr>
      </p:pic>
      <p:pic>
        <p:nvPicPr>
          <p:cNvPr id="32" name="Imagen 31"/>
          <p:cNvPicPr>
            <a:picLocks noChangeAspect="1"/>
          </p:cNvPicPr>
          <p:nvPr/>
        </p:nvPicPr>
        <p:blipFill>
          <a:blip r:embed="rId3"/>
          <a:stretch>
            <a:fillRect/>
          </a:stretch>
        </p:blipFill>
        <p:spPr>
          <a:xfrm>
            <a:off x="2333734" y="3619539"/>
            <a:ext cx="3811309" cy="2075764"/>
          </a:xfrm>
          <a:prstGeom prst="rect">
            <a:avLst/>
          </a:prstGeom>
        </p:spPr>
      </p:pic>
      <p:sp>
        <p:nvSpPr>
          <p:cNvPr id="11" name="10 Rectángulo"/>
          <p:cNvSpPr/>
          <p:nvPr/>
        </p:nvSpPr>
        <p:spPr>
          <a:xfrm>
            <a:off x="1737930" y="101599"/>
            <a:ext cx="6733537" cy="461665"/>
          </a:xfrm>
          <a:prstGeom prst="rect">
            <a:avLst/>
          </a:prstGeom>
        </p:spPr>
        <p:txBody>
          <a:bodyPr wrap="square">
            <a:spAutoFit/>
          </a:bodyPr>
          <a:lstStyle/>
          <a:p>
            <a:pPr algn="ctr"/>
            <a:r>
              <a:rPr lang="es-MX" sz="2400" b="1" dirty="0">
                <a:solidFill>
                  <a:prstClr val="white">
                    <a:lumMod val="95000"/>
                  </a:prstClr>
                </a:solidFill>
              </a:rPr>
              <a:t>Cartera Total de Inversiones  IPEJAL</a:t>
            </a:r>
          </a:p>
        </p:txBody>
      </p:sp>
      <p:sp>
        <p:nvSpPr>
          <p:cNvPr id="21" name="5 Rectángulo"/>
          <p:cNvSpPr/>
          <p:nvPr/>
        </p:nvSpPr>
        <p:spPr>
          <a:xfrm>
            <a:off x="0" y="835984"/>
            <a:ext cx="1853264" cy="369332"/>
          </a:xfrm>
          <a:prstGeom prst="rect">
            <a:avLst/>
          </a:prstGeom>
        </p:spPr>
        <p:txBody>
          <a:bodyPr wrap="none">
            <a:spAutoFit/>
          </a:bodyPr>
          <a:lstStyle/>
          <a:p>
            <a:r>
              <a:rPr lang="es-MX" b="1" dirty="0"/>
              <a:t>DIVERSIFICACIÓN</a:t>
            </a: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14</a:t>
            </a:fld>
            <a:endParaRPr lang="en-US" dirty="0"/>
          </a:p>
        </p:txBody>
      </p:sp>
      <p:sp>
        <p:nvSpPr>
          <p:cNvPr id="24" name="CuadroTexto 23"/>
          <p:cNvSpPr txBox="1"/>
          <p:nvPr/>
        </p:nvSpPr>
        <p:spPr>
          <a:xfrm>
            <a:off x="1345959" y="2270472"/>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25" name="Flecha curvada hacia la izquierda 24"/>
          <p:cNvSpPr/>
          <p:nvPr/>
        </p:nvSpPr>
        <p:spPr>
          <a:xfrm rot="8328675">
            <a:off x="937826" y="3715916"/>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6" name="CuadroTexto 25"/>
          <p:cNvSpPr txBox="1"/>
          <p:nvPr/>
        </p:nvSpPr>
        <p:spPr>
          <a:xfrm>
            <a:off x="-396552" y="5584884"/>
            <a:ext cx="3528392"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a:t>1850.28 días (5.06 años)</a:t>
            </a:r>
          </a:p>
        </p:txBody>
      </p:sp>
      <p:sp>
        <p:nvSpPr>
          <p:cNvPr id="28" name="CuadroTexto 27"/>
          <p:cNvSpPr txBox="1"/>
          <p:nvPr/>
        </p:nvSpPr>
        <p:spPr>
          <a:xfrm>
            <a:off x="6251033" y="2394286"/>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pic>
        <p:nvPicPr>
          <p:cNvPr id="29" name="Imagen 28"/>
          <p:cNvPicPr>
            <a:picLocks noChangeAspect="1"/>
          </p:cNvPicPr>
          <p:nvPr/>
        </p:nvPicPr>
        <p:blipFill>
          <a:blip r:embed="rId4"/>
          <a:stretch>
            <a:fillRect/>
          </a:stretch>
        </p:blipFill>
        <p:spPr>
          <a:xfrm>
            <a:off x="169467" y="1004641"/>
            <a:ext cx="4328535" cy="2804403"/>
          </a:xfrm>
          <a:prstGeom prst="rect">
            <a:avLst/>
          </a:prstGeom>
        </p:spPr>
      </p:pic>
      <p:pic>
        <p:nvPicPr>
          <p:cNvPr id="30" name="Imagen 29"/>
          <p:cNvPicPr>
            <a:picLocks noChangeAspect="1"/>
          </p:cNvPicPr>
          <p:nvPr/>
        </p:nvPicPr>
        <p:blipFill>
          <a:blip r:embed="rId5"/>
          <a:stretch>
            <a:fillRect/>
          </a:stretch>
        </p:blipFill>
        <p:spPr>
          <a:xfrm>
            <a:off x="5183990" y="3834794"/>
            <a:ext cx="943107" cy="2210108"/>
          </a:xfrm>
          <a:prstGeom prst="rect">
            <a:avLst/>
          </a:prstGeom>
        </p:spPr>
      </p:pic>
      <p:sp>
        <p:nvSpPr>
          <p:cNvPr id="33" name="CuadroTexto 32"/>
          <p:cNvSpPr txBox="1"/>
          <p:nvPr/>
        </p:nvSpPr>
        <p:spPr>
          <a:xfrm>
            <a:off x="3454790" y="4792999"/>
            <a:ext cx="615889" cy="307777"/>
          </a:xfrm>
          <a:prstGeom prst="rect">
            <a:avLst/>
          </a:prstGeom>
          <a:noFill/>
        </p:spPr>
        <p:txBody>
          <a:bodyPr wrap="square" rtlCol="0">
            <a:spAutoFit/>
          </a:bodyPr>
          <a:lstStyle/>
          <a:p>
            <a:pPr algn="ctr"/>
            <a:r>
              <a:rPr lang="en-US" sz="1400" dirty="0">
                <a:solidFill>
                  <a:schemeClr val="bg1"/>
                </a:solidFill>
              </a:rPr>
              <a:t>2020</a:t>
            </a:r>
            <a:endParaRPr lang="es-MX" sz="1400" dirty="0">
              <a:solidFill>
                <a:schemeClr val="bg1"/>
              </a:solidFill>
            </a:endParaRPr>
          </a:p>
        </p:txBody>
      </p:sp>
      <p:pic>
        <p:nvPicPr>
          <p:cNvPr id="34" name="Imagen 33"/>
          <p:cNvPicPr>
            <a:picLocks noChangeAspect="1"/>
          </p:cNvPicPr>
          <p:nvPr/>
        </p:nvPicPr>
        <p:blipFill>
          <a:blip r:embed="rId6"/>
          <a:stretch>
            <a:fillRect/>
          </a:stretch>
        </p:blipFill>
        <p:spPr>
          <a:xfrm>
            <a:off x="3976479" y="54617"/>
            <a:ext cx="6334662" cy="3952829"/>
          </a:xfrm>
          <a:prstGeom prst="rect">
            <a:avLst/>
          </a:prstGeom>
        </p:spPr>
      </p:pic>
      <p:pic>
        <p:nvPicPr>
          <p:cNvPr id="22" name="Imagen 21"/>
          <p:cNvPicPr>
            <a:picLocks noChangeAspect="1"/>
          </p:cNvPicPr>
          <p:nvPr/>
        </p:nvPicPr>
        <p:blipFill>
          <a:blip r:embed="rId7"/>
          <a:stretch>
            <a:fillRect/>
          </a:stretch>
        </p:blipFill>
        <p:spPr>
          <a:xfrm>
            <a:off x="5118134" y="1171163"/>
            <a:ext cx="3514031" cy="2198618"/>
          </a:xfrm>
          <a:prstGeom prst="rect">
            <a:avLst/>
          </a:prstGeom>
        </p:spPr>
      </p:pic>
      <p:sp>
        <p:nvSpPr>
          <p:cNvPr id="3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074609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92322" y="-56683"/>
            <a:ext cx="6741995" cy="78413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15</a:t>
            </a:fld>
            <a:endParaRPr lang="en-US" dirty="0"/>
          </a:p>
        </p:txBody>
      </p:sp>
      <p:sp>
        <p:nvSpPr>
          <p:cNvPr id="15" name="5 Rectángulo"/>
          <p:cNvSpPr/>
          <p:nvPr/>
        </p:nvSpPr>
        <p:spPr>
          <a:xfrm>
            <a:off x="133201" y="743281"/>
            <a:ext cx="1853264" cy="369332"/>
          </a:xfrm>
          <a:prstGeom prst="rect">
            <a:avLst/>
          </a:prstGeom>
        </p:spPr>
        <p:txBody>
          <a:bodyPr wrap="none">
            <a:spAutoFit/>
          </a:bodyPr>
          <a:lstStyle/>
          <a:p>
            <a:r>
              <a:rPr lang="es-MX" b="1" dirty="0"/>
              <a:t>DIVERSIFICACIÓN</a:t>
            </a:r>
          </a:p>
        </p:txBody>
      </p:sp>
      <p:sp>
        <p:nvSpPr>
          <p:cNvPr id="22" name="CuadroTexto 21"/>
          <p:cNvSpPr txBox="1"/>
          <p:nvPr/>
        </p:nvSpPr>
        <p:spPr>
          <a:xfrm>
            <a:off x="3490165" y="5900317"/>
            <a:ext cx="1728192" cy="307777"/>
          </a:xfrm>
          <a:prstGeom prst="rect">
            <a:avLst/>
          </a:prstGeom>
          <a:noFill/>
        </p:spPr>
        <p:txBody>
          <a:bodyPr wrap="square" rtlCol="0">
            <a:spAutoFit/>
          </a:bodyPr>
          <a:lstStyle/>
          <a:p>
            <a:r>
              <a:rPr lang="es-MX" sz="1400" dirty="0"/>
              <a:t>*No incluye CKD's.</a:t>
            </a:r>
          </a:p>
        </p:txBody>
      </p:sp>
      <p:pic>
        <p:nvPicPr>
          <p:cNvPr id="13" name="Imagen 12"/>
          <p:cNvPicPr>
            <a:picLocks noChangeAspect="1"/>
          </p:cNvPicPr>
          <p:nvPr/>
        </p:nvPicPr>
        <p:blipFill>
          <a:blip r:embed="rId2"/>
          <a:stretch>
            <a:fillRect/>
          </a:stretch>
        </p:blipFill>
        <p:spPr>
          <a:xfrm>
            <a:off x="3537873" y="1840915"/>
            <a:ext cx="5580279" cy="4059402"/>
          </a:xfrm>
          <a:prstGeom prst="rect">
            <a:avLst/>
          </a:prstGeom>
        </p:spPr>
      </p:pic>
      <p:pic>
        <p:nvPicPr>
          <p:cNvPr id="16" name="Imagen 15"/>
          <p:cNvPicPr>
            <a:picLocks noChangeAspect="1"/>
          </p:cNvPicPr>
          <p:nvPr/>
        </p:nvPicPr>
        <p:blipFill rotWithShape="1">
          <a:blip r:embed="rId3"/>
          <a:srcRect l="19877"/>
          <a:stretch/>
        </p:blipFill>
        <p:spPr>
          <a:xfrm>
            <a:off x="-27710" y="1878110"/>
            <a:ext cx="4679543" cy="4084674"/>
          </a:xfrm>
          <a:prstGeom prst="rect">
            <a:avLst/>
          </a:prstGeom>
        </p:spPr>
      </p:pic>
      <p:sp>
        <p:nvSpPr>
          <p:cNvPr id="17" name="CuadroTexto 16"/>
          <p:cNvSpPr txBox="1"/>
          <p:nvPr/>
        </p:nvSpPr>
        <p:spPr>
          <a:xfrm>
            <a:off x="1979712" y="3906592"/>
            <a:ext cx="571603" cy="314496"/>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18" name="CuadroTexto 17"/>
          <p:cNvSpPr txBox="1"/>
          <p:nvPr/>
        </p:nvSpPr>
        <p:spPr>
          <a:xfrm>
            <a:off x="6789222" y="3598815"/>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1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557764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8676" y="-66359"/>
            <a:ext cx="6741994" cy="88565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10" name="5 Rectángulo"/>
          <p:cNvSpPr/>
          <p:nvPr/>
        </p:nvSpPr>
        <p:spPr>
          <a:xfrm>
            <a:off x="61655" y="819297"/>
            <a:ext cx="1933543" cy="369332"/>
          </a:xfrm>
          <a:prstGeom prst="rect">
            <a:avLst/>
          </a:prstGeom>
        </p:spPr>
        <p:txBody>
          <a:bodyPr wrap="none">
            <a:spAutoFit/>
          </a:bodyPr>
          <a:lstStyle/>
          <a:p>
            <a:pPr algn="ctr"/>
            <a:r>
              <a:rPr lang="es-MX" b="1" dirty="0">
                <a:solidFill>
                  <a:schemeClr val="tx1">
                    <a:lumMod val="75000"/>
                    <a:lumOff val="25000"/>
                  </a:schemeClr>
                </a:solidFill>
              </a:rPr>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16</a:t>
            </a:fld>
            <a:endParaRPr lang="en-US" dirty="0"/>
          </a:p>
        </p:txBody>
      </p:sp>
      <p:sp>
        <p:nvSpPr>
          <p:cNvPr id="17" name="CuadroTexto 16"/>
          <p:cNvSpPr txBox="1"/>
          <p:nvPr/>
        </p:nvSpPr>
        <p:spPr>
          <a:xfrm>
            <a:off x="61655" y="6048573"/>
            <a:ext cx="3708240" cy="307777"/>
          </a:xfrm>
          <a:prstGeom prst="rect">
            <a:avLst/>
          </a:prstGeom>
          <a:noFill/>
        </p:spPr>
        <p:txBody>
          <a:bodyPr wrap="square" rtlCol="0">
            <a:spAutoFit/>
          </a:bodyPr>
          <a:lstStyle/>
          <a:p>
            <a:r>
              <a:rPr lang="es-MX" sz="1400" dirty="0"/>
              <a:t>*Por plazo solo incluye instrumentos en MXN</a:t>
            </a:r>
          </a:p>
        </p:txBody>
      </p:sp>
      <p:pic>
        <p:nvPicPr>
          <p:cNvPr id="21" name="Imagen 20"/>
          <p:cNvPicPr>
            <a:picLocks noChangeAspect="1"/>
          </p:cNvPicPr>
          <p:nvPr/>
        </p:nvPicPr>
        <p:blipFill>
          <a:blip r:embed="rId2"/>
          <a:stretch>
            <a:fillRect/>
          </a:stretch>
        </p:blipFill>
        <p:spPr>
          <a:xfrm>
            <a:off x="4788024" y="2427354"/>
            <a:ext cx="4592775" cy="3467610"/>
          </a:xfrm>
          <a:prstGeom prst="rect">
            <a:avLst/>
          </a:prstGeom>
        </p:spPr>
      </p:pic>
      <p:pic>
        <p:nvPicPr>
          <p:cNvPr id="22" name="Imagen 21"/>
          <p:cNvPicPr>
            <a:picLocks noChangeAspect="1"/>
          </p:cNvPicPr>
          <p:nvPr/>
        </p:nvPicPr>
        <p:blipFill>
          <a:blip r:embed="rId3"/>
          <a:stretch>
            <a:fillRect/>
          </a:stretch>
        </p:blipFill>
        <p:spPr>
          <a:xfrm>
            <a:off x="5514432" y="2666662"/>
            <a:ext cx="2664296" cy="2520564"/>
          </a:xfrm>
          <a:prstGeom prst="rect">
            <a:avLst/>
          </a:prstGeom>
        </p:spPr>
      </p:pic>
      <p:pic>
        <p:nvPicPr>
          <p:cNvPr id="23" name="Imagen 22"/>
          <p:cNvPicPr>
            <a:picLocks noChangeAspect="1"/>
          </p:cNvPicPr>
          <p:nvPr/>
        </p:nvPicPr>
        <p:blipFill>
          <a:blip r:embed="rId4"/>
          <a:stretch>
            <a:fillRect/>
          </a:stretch>
        </p:blipFill>
        <p:spPr>
          <a:xfrm>
            <a:off x="6516216" y="1386740"/>
            <a:ext cx="2505730" cy="953329"/>
          </a:xfrm>
          <a:prstGeom prst="rect">
            <a:avLst/>
          </a:prstGeom>
        </p:spPr>
      </p:pic>
      <p:pic>
        <p:nvPicPr>
          <p:cNvPr id="24" name="Imagen 23"/>
          <p:cNvPicPr>
            <a:picLocks noChangeAspect="1"/>
          </p:cNvPicPr>
          <p:nvPr/>
        </p:nvPicPr>
        <p:blipFill>
          <a:blip r:embed="rId5"/>
          <a:stretch>
            <a:fillRect/>
          </a:stretch>
        </p:blipFill>
        <p:spPr>
          <a:xfrm>
            <a:off x="3682903" y="1375578"/>
            <a:ext cx="2715263" cy="954751"/>
          </a:xfrm>
          <a:prstGeom prst="rect">
            <a:avLst/>
          </a:prstGeom>
        </p:spPr>
      </p:pic>
      <p:sp>
        <p:nvSpPr>
          <p:cNvPr id="25" name="CuadroTexto 24"/>
          <p:cNvSpPr txBox="1"/>
          <p:nvPr/>
        </p:nvSpPr>
        <p:spPr>
          <a:xfrm>
            <a:off x="5894951" y="783618"/>
            <a:ext cx="1394875" cy="369332"/>
          </a:xfrm>
          <a:prstGeom prst="rect">
            <a:avLst/>
          </a:prstGeom>
          <a:noFill/>
        </p:spPr>
        <p:txBody>
          <a:bodyPr wrap="square" rtlCol="0">
            <a:spAutoFit/>
          </a:bodyPr>
          <a:lstStyle/>
          <a:p>
            <a:r>
              <a:rPr lang="es-MX" dirty="0"/>
              <a:t>Por Moneda</a:t>
            </a:r>
          </a:p>
        </p:txBody>
      </p:sp>
      <p:sp>
        <p:nvSpPr>
          <p:cNvPr id="26" name="CuadroTexto 25"/>
          <p:cNvSpPr txBox="1"/>
          <p:nvPr/>
        </p:nvSpPr>
        <p:spPr>
          <a:xfrm>
            <a:off x="4922997" y="1026414"/>
            <a:ext cx="674796" cy="369332"/>
          </a:xfrm>
          <a:prstGeom prst="rect">
            <a:avLst/>
          </a:prstGeom>
          <a:noFill/>
        </p:spPr>
        <p:txBody>
          <a:bodyPr wrap="square" rtlCol="0">
            <a:spAutoFit/>
          </a:bodyPr>
          <a:lstStyle/>
          <a:p>
            <a:r>
              <a:rPr lang="es-MX" dirty="0"/>
              <a:t>2021</a:t>
            </a:r>
          </a:p>
        </p:txBody>
      </p:sp>
      <p:sp>
        <p:nvSpPr>
          <p:cNvPr id="27" name="CuadroTexto 26"/>
          <p:cNvSpPr txBox="1"/>
          <p:nvPr/>
        </p:nvSpPr>
        <p:spPr>
          <a:xfrm>
            <a:off x="7510812" y="1026414"/>
            <a:ext cx="674796" cy="369332"/>
          </a:xfrm>
          <a:prstGeom prst="rect">
            <a:avLst/>
          </a:prstGeom>
          <a:noFill/>
        </p:spPr>
        <p:txBody>
          <a:bodyPr wrap="square" rtlCol="0">
            <a:spAutoFit/>
          </a:bodyPr>
          <a:lstStyle/>
          <a:p>
            <a:r>
              <a:rPr lang="es-MX" dirty="0"/>
              <a:t>2020</a:t>
            </a:r>
          </a:p>
        </p:txBody>
      </p:sp>
      <p:pic>
        <p:nvPicPr>
          <p:cNvPr id="28" name="Imagen 27"/>
          <p:cNvPicPr>
            <a:picLocks noChangeAspect="1"/>
          </p:cNvPicPr>
          <p:nvPr/>
        </p:nvPicPr>
        <p:blipFill>
          <a:blip r:embed="rId6"/>
          <a:stretch>
            <a:fillRect/>
          </a:stretch>
        </p:blipFill>
        <p:spPr>
          <a:xfrm>
            <a:off x="-108520" y="2067819"/>
            <a:ext cx="4797968" cy="3981033"/>
          </a:xfrm>
          <a:prstGeom prst="rect">
            <a:avLst/>
          </a:prstGeom>
        </p:spPr>
      </p:pic>
      <p:sp>
        <p:nvSpPr>
          <p:cNvPr id="2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898645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3979" y="-83486"/>
            <a:ext cx="6763053" cy="84548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17</a:t>
            </a:fld>
            <a:endParaRPr lang="en-US" dirty="0"/>
          </a:p>
        </p:txBody>
      </p:sp>
      <p:sp>
        <p:nvSpPr>
          <p:cNvPr id="11" name="Rectángulo 10"/>
          <p:cNvSpPr/>
          <p:nvPr/>
        </p:nvSpPr>
        <p:spPr>
          <a:xfrm>
            <a:off x="319705" y="4522302"/>
            <a:ext cx="3103974" cy="276999"/>
          </a:xfrm>
          <a:prstGeom prst="rect">
            <a:avLst/>
          </a:prstGeom>
        </p:spPr>
        <p:txBody>
          <a:bodyPr wrap="square">
            <a:spAutoFit/>
          </a:bodyPr>
          <a:lstStyle/>
          <a:p>
            <a:r>
              <a:rPr lang="es-MX" sz="1200" dirty="0"/>
              <a:t>*No incluye instrumentos extranjeros.</a:t>
            </a:r>
          </a:p>
        </p:txBody>
      </p:sp>
      <p:sp>
        <p:nvSpPr>
          <p:cNvPr id="13" name="5 Rectángulo"/>
          <p:cNvSpPr/>
          <p:nvPr/>
        </p:nvSpPr>
        <p:spPr>
          <a:xfrm>
            <a:off x="481484" y="807537"/>
            <a:ext cx="3184911" cy="369332"/>
          </a:xfrm>
          <a:prstGeom prst="rect">
            <a:avLst/>
          </a:prstGeom>
        </p:spPr>
        <p:txBody>
          <a:bodyPr wrap="none">
            <a:spAutoFit/>
          </a:bodyPr>
          <a:lstStyle/>
          <a:p>
            <a:r>
              <a:rPr lang="es-MX" b="1" dirty="0"/>
              <a:t>   INSTRUMENTOS NACIONALES</a:t>
            </a:r>
          </a:p>
        </p:txBody>
      </p:sp>
      <p:sp>
        <p:nvSpPr>
          <p:cNvPr id="14" name="5 Rectángulo"/>
          <p:cNvSpPr/>
          <p:nvPr/>
        </p:nvSpPr>
        <p:spPr>
          <a:xfrm>
            <a:off x="4945339" y="802601"/>
            <a:ext cx="3753976" cy="369332"/>
          </a:xfrm>
          <a:prstGeom prst="rect">
            <a:avLst/>
          </a:prstGeom>
        </p:spPr>
        <p:txBody>
          <a:bodyPr wrap="none">
            <a:spAutoFit/>
          </a:bodyPr>
          <a:lstStyle/>
          <a:p>
            <a:r>
              <a:rPr lang="es-MX" b="1" dirty="0"/>
              <a:t>   INSTRUMENTOS INTERNACIONALES</a:t>
            </a:r>
          </a:p>
        </p:txBody>
      </p:sp>
      <p:sp>
        <p:nvSpPr>
          <p:cNvPr id="1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10" name="Imagen 9">
            <a:extLst>
              <a:ext uri="{FF2B5EF4-FFF2-40B4-BE49-F238E27FC236}">
                <a16:creationId xmlns:a16="http://schemas.microsoft.com/office/drawing/2014/main" id="{7F145FCE-6D7D-4F4E-A8F7-50B0F6F8E443}"/>
              </a:ext>
            </a:extLst>
          </p:cNvPr>
          <p:cNvPicPr>
            <a:picLocks noChangeAspect="1"/>
          </p:cNvPicPr>
          <p:nvPr/>
        </p:nvPicPr>
        <p:blipFill>
          <a:blip r:embed="rId2"/>
          <a:stretch>
            <a:fillRect/>
          </a:stretch>
        </p:blipFill>
        <p:spPr>
          <a:xfrm>
            <a:off x="323528" y="1129448"/>
            <a:ext cx="4032448" cy="3401778"/>
          </a:xfrm>
          <a:prstGeom prst="rect">
            <a:avLst/>
          </a:prstGeom>
        </p:spPr>
      </p:pic>
      <p:pic>
        <p:nvPicPr>
          <p:cNvPr id="15" name="Imagen 14">
            <a:extLst>
              <a:ext uri="{FF2B5EF4-FFF2-40B4-BE49-F238E27FC236}">
                <a16:creationId xmlns:a16="http://schemas.microsoft.com/office/drawing/2014/main" id="{99AED0FD-3865-4E95-9D73-39738A67EB0C}"/>
              </a:ext>
            </a:extLst>
          </p:cNvPr>
          <p:cNvPicPr>
            <a:picLocks noChangeAspect="1"/>
          </p:cNvPicPr>
          <p:nvPr/>
        </p:nvPicPr>
        <p:blipFill>
          <a:blip r:embed="rId3"/>
          <a:stretch>
            <a:fillRect/>
          </a:stretch>
        </p:blipFill>
        <p:spPr>
          <a:xfrm>
            <a:off x="3423679" y="4799301"/>
            <a:ext cx="5396793" cy="1345288"/>
          </a:xfrm>
          <a:prstGeom prst="rect">
            <a:avLst/>
          </a:prstGeom>
        </p:spPr>
      </p:pic>
      <p:pic>
        <p:nvPicPr>
          <p:cNvPr id="19" name="Imagen 18">
            <a:extLst>
              <a:ext uri="{FF2B5EF4-FFF2-40B4-BE49-F238E27FC236}">
                <a16:creationId xmlns:a16="http://schemas.microsoft.com/office/drawing/2014/main" id="{0B750727-14EE-47FD-ADB9-4379D4C9A847}"/>
              </a:ext>
            </a:extLst>
          </p:cNvPr>
          <p:cNvPicPr>
            <a:picLocks noChangeAspect="1"/>
          </p:cNvPicPr>
          <p:nvPr/>
        </p:nvPicPr>
        <p:blipFill>
          <a:blip r:embed="rId4"/>
          <a:stretch>
            <a:fillRect/>
          </a:stretch>
        </p:blipFill>
        <p:spPr>
          <a:xfrm>
            <a:off x="4765165" y="1129448"/>
            <a:ext cx="4055307" cy="3006839"/>
          </a:xfrm>
          <a:prstGeom prst="rect">
            <a:avLst/>
          </a:prstGeom>
        </p:spPr>
      </p:pic>
    </p:spTree>
    <p:extLst>
      <p:ext uri="{BB962C8B-B14F-4D97-AF65-F5344CB8AC3E}">
        <p14:creationId xmlns:p14="http://schemas.microsoft.com/office/powerpoint/2010/main" val="145593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3979" y="-83486"/>
            <a:ext cx="6763053" cy="84548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6" name="5 Rectángulo"/>
          <p:cNvSpPr/>
          <p:nvPr/>
        </p:nvSpPr>
        <p:spPr>
          <a:xfrm>
            <a:off x="-53319" y="1418323"/>
            <a:ext cx="7998665" cy="369332"/>
          </a:xfrm>
          <a:prstGeom prst="rect">
            <a:avLst/>
          </a:prstGeom>
        </p:spPr>
        <p:txBody>
          <a:bodyPr wrap="none">
            <a:spAutoFit/>
          </a:bodyPr>
          <a:lstStyle/>
          <a:p>
            <a:r>
              <a:rPr lang="es-MX" b="1" dirty="0">
                <a:solidFill>
                  <a:schemeClr val="tx1">
                    <a:lumMod val="75000"/>
                    <a:lumOff val="25000"/>
                  </a:schemeClr>
                </a:solidFill>
              </a:rPr>
              <a:t>COMPARATIVO  RENDIMIENTO CON  PRINCIPALES INDICADORES DE MERCADO</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18</a:t>
            </a:fld>
            <a:endParaRPr lang="en-US" dirty="0"/>
          </a:p>
        </p:txBody>
      </p:sp>
      <p:sp>
        <p:nvSpPr>
          <p:cNvPr id="10" name="Rectángulo 9"/>
          <p:cNvSpPr/>
          <p:nvPr/>
        </p:nvSpPr>
        <p:spPr>
          <a:xfrm>
            <a:off x="0" y="5926724"/>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sp>
        <p:nvSpPr>
          <p:cNvPr id="11"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9" name="Imagen 8">
            <a:extLst>
              <a:ext uri="{FF2B5EF4-FFF2-40B4-BE49-F238E27FC236}">
                <a16:creationId xmlns:a16="http://schemas.microsoft.com/office/drawing/2014/main" id="{84E2FF0C-4280-4920-9FF6-718DE82FAAC0}"/>
              </a:ext>
            </a:extLst>
          </p:cNvPr>
          <p:cNvPicPr>
            <a:picLocks noChangeAspect="1"/>
          </p:cNvPicPr>
          <p:nvPr/>
        </p:nvPicPr>
        <p:blipFill>
          <a:blip r:embed="rId2"/>
          <a:stretch>
            <a:fillRect/>
          </a:stretch>
        </p:blipFill>
        <p:spPr>
          <a:xfrm>
            <a:off x="0" y="2227114"/>
            <a:ext cx="9144000" cy="2403772"/>
          </a:xfrm>
          <a:prstGeom prst="rect">
            <a:avLst/>
          </a:prstGeom>
        </p:spPr>
      </p:pic>
    </p:spTree>
    <p:extLst>
      <p:ext uri="{BB962C8B-B14F-4D97-AF65-F5344CB8AC3E}">
        <p14:creationId xmlns:p14="http://schemas.microsoft.com/office/powerpoint/2010/main" val="731024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649831" y="23724"/>
            <a:ext cx="6751414" cy="1143000"/>
          </a:xfrm>
          <a:prstGeom prst="rect">
            <a:avLst/>
          </a:prstGeom>
        </p:spPr>
        <p:txBody>
          <a:bodyPr>
            <a:noAutofit/>
          </a:bodyPr>
          <a:lstStyle/>
          <a:p>
            <a:pPr marL="0" algn="ctr"/>
            <a:r>
              <a:rPr lang="es-MX" sz="3200" b="1" dirty="0">
                <a:solidFill>
                  <a:schemeClr val="bg1"/>
                </a:solidFill>
                <a:latin typeface="+mn-lt"/>
              </a:rPr>
              <a:t>ORDEN DEL DÍA 02/2021</a:t>
            </a:r>
          </a:p>
        </p:txBody>
      </p:sp>
      <p:sp>
        <p:nvSpPr>
          <p:cNvPr id="8" name="Marcador de contenido 7"/>
          <p:cNvSpPr>
            <a:spLocks noGrp="1"/>
          </p:cNvSpPr>
          <p:nvPr>
            <p:ph idx="1"/>
          </p:nvPr>
        </p:nvSpPr>
        <p:spPr>
          <a:xfrm>
            <a:off x="457200" y="1166724"/>
            <a:ext cx="8229600" cy="5347079"/>
          </a:xfrm>
        </p:spPr>
        <p:txBody>
          <a:bodyPr>
            <a:noAutofit/>
          </a:bodyPr>
          <a:lstStyle/>
          <a:p>
            <a:pPr marL="457135" indent="-457135" algn="just" eaLnBrk="0" hangingPunct="0">
              <a:spcAft>
                <a:spcPct val="20000"/>
              </a:spcAft>
              <a:buFontTx/>
              <a:buAutoNum type="arabicPeriod"/>
              <a:defRPr/>
            </a:pPr>
            <a:r>
              <a:rPr lang="es-MX" sz="1600" b="1" dirty="0">
                <a:solidFill>
                  <a:schemeClr val="bg1">
                    <a:lumMod val="50000"/>
                  </a:schemeClr>
                </a:solidFill>
              </a:rPr>
              <a:t>Lista de Asistencia y Declaración de Quórum </a:t>
            </a:r>
          </a:p>
          <a:p>
            <a:pPr marL="457135" indent="-457135" algn="just" eaLnBrk="0" hangingPunct="0">
              <a:spcAft>
                <a:spcPct val="20000"/>
              </a:spcAft>
              <a:buFontTx/>
              <a:buAutoNum type="arabicPeriod"/>
              <a:defRPr/>
            </a:pPr>
            <a:r>
              <a:rPr lang="es-MX" sz="1600" b="1" dirty="0">
                <a:solidFill>
                  <a:schemeClr val="bg1">
                    <a:lumMod val="50000"/>
                  </a:schemeClr>
                </a:solidFill>
              </a:rPr>
              <a:t>Aprobación de Orden del Día</a:t>
            </a:r>
          </a:p>
          <a:p>
            <a:pPr marL="457135" lvl="0" indent="-457135" algn="just" eaLnBrk="0" hangingPunct="0">
              <a:spcAft>
                <a:spcPct val="20000"/>
              </a:spcAft>
              <a:buFontTx/>
              <a:buAutoNum type="arabicPeriod"/>
              <a:defRPr/>
            </a:pPr>
            <a:r>
              <a:rPr lang="es-ES" sz="1600" b="1" dirty="0">
                <a:solidFill>
                  <a:schemeClr val="bg1">
                    <a:lumMod val="50000"/>
                  </a:schemeClr>
                </a:solidFill>
                <a:hlinkClick r:id="rId3" action="ppaction://hlinksldjump"/>
              </a:rPr>
              <a:t>Cuadro de Pensionados Efectos Marzo 2021</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4" action="ppaction://hlinksldjump"/>
              </a:rPr>
              <a:t>Estados Financieros a Enero de 2021</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5" action="ppaction://hlinksldjump"/>
              </a:rPr>
              <a:t>Reporte de la Cartera de Inversiones a Enero de 2021</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6" action="ppaction://hlinksldjump"/>
              </a:rPr>
              <a:t>Reporte de Adeudos de Entidades Públicas Patronales</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7" action="ppaction://hlinksldjump"/>
              </a:rPr>
              <a:t>Estudio Actuarial (Base 2019)</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8" action="ppaction://hlinksldjump"/>
              </a:rPr>
              <a:t>Incremento a Pensionados 2021</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9" action="ppaction://hlinksldjump"/>
              </a:rPr>
              <a:t>Informe General de Actividades 2020</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MX" sz="1600" b="1" dirty="0">
                <a:solidFill>
                  <a:schemeClr val="bg1">
                    <a:lumMod val="50000"/>
                  </a:schemeClr>
                </a:solidFill>
                <a:hlinkClick r:id="rId10" action="ppaction://hlinksldjump"/>
              </a:rPr>
              <a:t>Asuntos Varios</a:t>
            </a:r>
            <a:endParaRPr lang="es-MX" sz="1200" b="1" dirty="0">
              <a:solidFill>
                <a:schemeClr val="bg1">
                  <a:lumMod val="50000"/>
                </a:schemeClr>
              </a:solidFill>
            </a:endParaRPr>
          </a:p>
          <a:p>
            <a:pPr marL="457135" indent="-457135" algn="just" eaLnBrk="0" hangingPunct="0">
              <a:spcAft>
                <a:spcPct val="20000"/>
              </a:spcAft>
              <a:buFontTx/>
              <a:buAutoNum type="arabicPeriod"/>
              <a:defRPr/>
            </a:pPr>
            <a:endParaRPr lang="es-MX" sz="1600" b="1" u="sng" dirty="0">
              <a:solidFill>
                <a:schemeClr val="bg1">
                  <a:lumMod val="50000"/>
                </a:schemeClr>
              </a:solidFill>
            </a:endParaRPr>
          </a:p>
          <a:p>
            <a:pPr marL="457135" indent="-457135" algn="just" eaLnBrk="0" hangingPunct="0">
              <a:spcAft>
                <a:spcPct val="20000"/>
              </a:spcAft>
              <a:buFontTx/>
              <a:buAutoNum type="arabicPeriod"/>
              <a:defRPr/>
            </a:pPr>
            <a:endParaRPr lang="es-MX" sz="1600" b="1" u="sng" dirty="0">
              <a:solidFill>
                <a:schemeClr val="bg1">
                  <a:lumMod val="50000"/>
                </a:schemeClr>
              </a:solidFill>
            </a:endParaRPr>
          </a:p>
          <a:p>
            <a:pPr marL="0" indent="0">
              <a:buNone/>
            </a:pPr>
            <a:endParaRPr lang="es-MX" sz="1600" dirty="0"/>
          </a:p>
        </p:txBody>
      </p:sp>
      <p:sp>
        <p:nvSpPr>
          <p:cNvPr id="2" name="Marcador de número de diapositiva 1"/>
          <p:cNvSpPr>
            <a:spLocks noGrp="1"/>
          </p:cNvSpPr>
          <p:nvPr>
            <p:ph type="sldNum" sz="quarter" idx="12"/>
          </p:nvPr>
        </p:nvSpPr>
        <p:spPr/>
        <p:txBody>
          <a:bodyPr/>
          <a:lstStyle/>
          <a:p>
            <a:fld id="{08DCC1CA-BC64-9342-9FC6-0A703FD15379}" type="slidenum">
              <a:rPr lang="en-US" smtClean="0"/>
              <a:pPr/>
              <a:t>1</a:t>
            </a:fld>
            <a:endParaRPr lang="en-US" dirty="0"/>
          </a:p>
        </p:txBody>
      </p:sp>
      <p:sp>
        <p:nvSpPr>
          <p:cNvPr id="6"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899185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85336" y="-61668"/>
            <a:ext cx="6704687" cy="986477"/>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19</a:t>
            </a:fld>
            <a:endParaRPr lang="en-US" dirty="0"/>
          </a:p>
        </p:txBody>
      </p:sp>
      <p:sp>
        <p:nvSpPr>
          <p:cNvPr id="7"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8" name="Imagen 7">
            <a:extLst>
              <a:ext uri="{FF2B5EF4-FFF2-40B4-BE49-F238E27FC236}">
                <a16:creationId xmlns:a16="http://schemas.microsoft.com/office/drawing/2014/main" id="{703DB204-D1B1-4E88-9CC8-E73D05D8AF81}"/>
              </a:ext>
            </a:extLst>
          </p:cNvPr>
          <p:cNvPicPr>
            <a:picLocks noChangeAspect="1"/>
          </p:cNvPicPr>
          <p:nvPr/>
        </p:nvPicPr>
        <p:blipFill>
          <a:blip r:embed="rId2"/>
          <a:stretch>
            <a:fillRect/>
          </a:stretch>
        </p:blipFill>
        <p:spPr>
          <a:xfrm>
            <a:off x="0" y="785684"/>
            <a:ext cx="9144000" cy="5286631"/>
          </a:xfrm>
          <a:prstGeom prst="rect">
            <a:avLst/>
          </a:prstGeom>
        </p:spPr>
      </p:pic>
    </p:spTree>
    <p:extLst>
      <p:ext uri="{BB962C8B-B14F-4D97-AF65-F5344CB8AC3E}">
        <p14:creationId xmlns:p14="http://schemas.microsoft.com/office/powerpoint/2010/main" val="992228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20</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a:extLst>
              <a:ext uri="{FF2B5EF4-FFF2-40B4-BE49-F238E27FC236}">
                <a16:creationId xmlns:a16="http://schemas.microsoft.com/office/drawing/2014/main" id="{811B6556-CA36-413F-94AE-004416CEB4C6}"/>
              </a:ext>
            </a:extLst>
          </p:cNvPr>
          <p:cNvPicPr>
            <a:picLocks noChangeAspect="1"/>
          </p:cNvPicPr>
          <p:nvPr/>
        </p:nvPicPr>
        <p:blipFill>
          <a:blip r:embed="rId2"/>
          <a:stretch>
            <a:fillRect/>
          </a:stretch>
        </p:blipFill>
        <p:spPr>
          <a:xfrm>
            <a:off x="0" y="915646"/>
            <a:ext cx="9144000" cy="5440704"/>
          </a:xfrm>
          <a:prstGeom prst="rect">
            <a:avLst/>
          </a:prstGeom>
        </p:spPr>
      </p:pic>
    </p:spTree>
    <p:extLst>
      <p:ext uri="{BB962C8B-B14F-4D97-AF65-F5344CB8AC3E}">
        <p14:creationId xmlns:p14="http://schemas.microsoft.com/office/powerpoint/2010/main" val="1411838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21</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6F19EB3C-3C5B-42CF-8FCB-D86B267DC1D2}"/>
              </a:ext>
            </a:extLst>
          </p:cNvPr>
          <p:cNvPicPr>
            <a:picLocks noChangeAspect="1"/>
          </p:cNvPicPr>
          <p:nvPr/>
        </p:nvPicPr>
        <p:blipFill>
          <a:blip r:embed="rId2"/>
          <a:stretch>
            <a:fillRect/>
          </a:stretch>
        </p:blipFill>
        <p:spPr>
          <a:xfrm>
            <a:off x="0" y="954809"/>
            <a:ext cx="9144000" cy="5248113"/>
          </a:xfrm>
          <a:prstGeom prst="rect">
            <a:avLst/>
          </a:prstGeom>
        </p:spPr>
      </p:pic>
    </p:spTree>
    <p:extLst>
      <p:ext uri="{BB962C8B-B14F-4D97-AF65-F5344CB8AC3E}">
        <p14:creationId xmlns:p14="http://schemas.microsoft.com/office/powerpoint/2010/main" val="2507349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22</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a:extLst>
              <a:ext uri="{FF2B5EF4-FFF2-40B4-BE49-F238E27FC236}">
                <a16:creationId xmlns:a16="http://schemas.microsoft.com/office/drawing/2014/main" id="{6FBA1F30-5C7F-47CE-AB46-EB35F8E4ABB8}"/>
              </a:ext>
            </a:extLst>
          </p:cNvPr>
          <p:cNvPicPr>
            <a:picLocks noChangeAspect="1"/>
          </p:cNvPicPr>
          <p:nvPr/>
        </p:nvPicPr>
        <p:blipFill>
          <a:blip r:embed="rId2"/>
          <a:stretch>
            <a:fillRect/>
          </a:stretch>
        </p:blipFill>
        <p:spPr>
          <a:xfrm>
            <a:off x="0" y="978883"/>
            <a:ext cx="9144000" cy="5199965"/>
          </a:xfrm>
          <a:prstGeom prst="rect">
            <a:avLst/>
          </a:prstGeom>
        </p:spPr>
      </p:pic>
    </p:spTree>
    <p:extLst>
      <p:ext uri="{BB962C8B-B14F-4D97-AF65-F5344CB8AC3E}">
        <p14:creationId xmlns:p14="http://schemas.microsoft.com/office/powerpoint/2010/main" val="1426916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23</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7C481BF4-1763-4180-A41A-E9DCBDB7147D}"/>
              </a:ext>
            </a:extLst>
          </p:cNvPr>
          <p:cNvPicPr>
            <a:picLocks noChangeAspect="1"/>
          </p:cNvPicPr>
          <p:nvPr/>
        </p:nvPicPr>
        <p:blipFill>
          <a:blip r:embed="rId2"/>
          <a:stretch>
            <a:fillRect/>
          </a:stretch>
        </p:blipFill>
        <p:spPr>
          <a:xfrm>
            <a:off x="0" y="887402"/>
            <a:ext cx="9144000" cy="5382927"/>
          </a:xfrm>
          <a:prstGeom prst="rect">
            <a:avLst/>
          </a:prstGeom>
        </p:spPr>
      </p:pic>
    </p:spTree>
    <p:extLst>
      <p:ext uri="{BB962C8B-B14F-4D97-AF65-F5344CB8AC3E}">
        <p14:creationId xmlns:p14="http://schemas.microsoft.com/office/powerpoint/2010/main" val="2116955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24</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a:extLst>
              <a:ext uri="{FF2B5EF4-FFF2-40B4-BE49-F238E27FC236}">
                <a16:creationId xmlns:a16="http://schemas.microsoft.com/office/drawing/2014/main" id="{5657B554-C11B-4802-BC3A-E91D9D8563C6}"/>
              </a:ext>
            </a:extLst>
          </p:cNvPr>
          <p:cNvPicPr>
            <a:picLocks noChangeAspect="1"/>
          </p:cNvPicPr>
          <p:nvPr/>
        </p:nvPicPr>
        <p:blipFill>
          <a:blip r:embed="rId2"/>
          <a:stretch>
            <a:fillRect/>
          </a:stretch>
        </p:blipFill>
        <p:spPr>
          <a:xfrm>
            <a:off x="0" y="858514"/>
            <a:ext cx="9144000" cy="5440704"/>
          </a:xfrm>
          <a:prstGeom prst="rect">
            <a:avLst/>
          </a:prstGeom>
        </p:spPr>
      </p:pic>
    </p:spTree>
    <p:extLst>
      <p:ext uri="{BB962C8B-B14F-4D97-AF65-F5344CB8AC3E}">
        <p14:creationId xmlns:p14="http://schemas.microsoft.com/office/powerpoint/2010/main" val="3632588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25</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a:extLst>
              <a:ext uri="{FF2B5EF4-FFF2-40B4-BE49-F238E27FC236}">
                <a16:creationId xmlns:a16="http://schemas.microsoft.com/office/drawing/2014/main" id="{7F20D45D-F8CF-4542-AC83-FD9D441B4D51}"/>
              </a:ext>
            </a:extLst>
          </p:cNvPr>
          <p:cNvPicPr>
            <a:picLocks noChangeAspect="1"/>
          </p:cNvPicPr>
          <p:nvPr/>
        </p:nvPicPr>
        <p:blipFill>
          <a:blip r:embed="rId2"/>
          <a:stretch>
            <a:fillRect/>
          </a:stretch>
        </p:blipFill>
        <p:spPr>
          <a:xfrm>
            <a:off x="0" y="924485"/>
            <a:ext cx="9144000" cy="5440704"/>
          </a:xfrm>
          <a:prstGeom prst="rect">
            <a:avLst/>
          </a:prstGeom>
        </p:spPr>
      </p:pic>
    </p:spTree>
    <p:extLst>
      <p:ext uri="{BB962C8B-B14F-4D97-AF65-F5344CB8AC3E}">
        <p14:creationId xmlns:p14="http://schemas.microsoft.com/office/powerpoint/2010/main" val="2541477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26</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7"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8" name="Imagen 7">
            <a:extLst>
              <a:ext uri="{FF2B5EF4-FFF2-40B4-BE49-F238E27FC236}">
                <a16:creationId xmlns:a16="http://schemas.microsoft.com/office/drawing/2014/main" id="{D735A31F-5F29-4369-8003-B3C49E7C6071}"/>
              </a:ext>
            </a:extLst>
          </p:cNvPr>
          <p:cNvPicPr>
            <a:picLocks noChangeAspect="1"/>
          </p:cNvPicPr>
          <p:nvPr/>
        </p:nvPicPr>
        <p:blipFill>
          <a:blip r:embed="rId2"/>
          <a:stretch>
            <a:fillRect/>
          </a:stretch>
        </p:blipFill>
        <p:spPr>
          <a:xfrm>
            <a:off x="0" y="886072"/>
            <a:ext cx="9144000" cy="5421446"/>
          </a:xfrm>
          <a:prstGeom prst="rect">
            <a:avLst/>
          </a:prstGeom>
        </p:spPr>
      </p:pic>
    </p:spTree>
    <p:extLst>
      <p:ext uri="{BB962C8B-B14F-4D97-AF65-F5344CB8AC3E}">
        <p14:creationId xmlns:p14="http://schemas.microsoft.com/office/powerpoint/2010/main" val="37048927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27</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a:extLst>
              <a:ext uri="{FF2B5EF4-FFF2-40B4-BE49-F238E27FC236}">
                <a16:creationId xmlns:a16="http://schemas.microsoft.com/office/drawing/2014/main" id="{EC4B294E-2FEB-48DF-A2AF-DEDACFCAF30C}"/>
              </a:ext>
            </a:extLst>
          </p:cNvPr>
          <p:cNvPicPr>
            <a:picLocks noChangeAspect="1"/>
          </p:cNvPicPr>
          <p:nvPr/>
        </p:nvPicPr>
        <p:blipFill>
          <a:blip r:embed="rId2"/>
          <a:stretch>
            <a:fillRect/>
          </a:stretch>
        </p:blipFill>
        <p:spPr>
          <a:xfrm>
            <a:off x="0" y="973423"/>
            <a:ext cx="9144000" cy="5382927"/>
          </a:xfrm>
          <a:prstGeom prst="rect">
            <a:avLst/>
          </a:prstGeom>
        </p:spPr>
      </p:pic>
    </p:spTree>
    <p:extLst>
      <p:ext uri="{BB962C8B-B14F-4D97-AF65-F5344CB8AC3E}">
        <p14:creationId xmlns:p14="http://schemas.microsoft.com/office/powerpoint/2010/main" val="586190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28</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4846C7CA-7D35-480C-95FB-6CA85C647897}"/>
              </a:ext>
            </a:extLst>
          </p:cNvPr>
          <p:cNvPicPr>
            <a:picLocks noChangeAspect="1"/>
          </p:cNvPicPr>
          <p:nvPr/>
        </p:nvPicPr>
        <p:blipFill>
          <a:blip r:embed="rId2"/>
          <a:stretch>
            <a:fillRect/>
          </a:stretch>
        </p:blipFill>
        <p:spPr>
          <a:xfrm>
            <a:off x="0" y="906054"/>
            <a:ext cx="9144000" cy="5045892"/>
          </a:xfrm>
          <a:prstGeom prst="rect">
            <a:avLst/>
          </a:prstGeom>
        </p:spPr>
      </p:pic>
    </p:spTree>
    <p:extLst>
      <p:ext uri="{BB962C8B-B14F-4D97-AF65-F5344CB8AC3E}">
        <p14:creationId xmlns:p14="http://schemas.microsoft.com/office/powerpoint/2010/main" val="375522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descr="Dctos.png">
            <a:hlinkClick r:id="rId2" action="ppaction://hlinkfile"/>
          </p:cNvPr>
          <p:cNvPicPr>
            <a:picLocks noChangeAspect="1"/>
          </p:cNvPicPr>
          <p:nvPr/>
        </p:nvPicPr>
        <p:blipFill>
          <a:blip r:embed="rId3" cstate="print"/>
          <a:stretch>
            <a:fillRect/>
          </a:stretch>
        </p:blipFill>
        <p:spPr>
          <a:xfrm>
            <a:off x="8267427" y="5964766"/>
            <a:ext cx="419373" cy="391584"/>
          </a:xfrm>
          <a:prstGeom prst="rect">
            <a:avLst/>
          </a:prstGeom>
        </p:spPr>
      </p:pic>
      <p:sp>
        <p:nvSpPr>
          <p:cNvPr id="2" name="Título 1"/>
          <p:cNvSpPr>
            <a:spLocks noGrp="1"/>
          </p:cNvSpPr>
          <p:nvPr>
            <p:ph type="ctrTitle"/>
          </p:nvPr>
        </p:nvSpPr>
        <p:spPr>
          <a:xfrm>
            <a:off x="296214" y="1925116"/>
            <a:ext cx="57422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3. Cuadro de Pensionados Efectos</a:t>
            </a:r>
            <a:br>
              <a:rPr lang="es-MX" dirty="0">
                <a:solidFill>
                  <a:schemeClr val="tx1">
                    <a:lumMod val="65000"/>
                    <a:lumOff val="35000"/>
                  </a:schemeClr>
                </a:solidFill>
                <a:effectLst>
                  <a:outerShdw blurRad="38100" dist="38100" dir="2700000" algn="tl">
                    <a:srgbClr val="000000">
                      <a:alpha val="43137"/>
                    </a:srgbClr>
                  </a:outerShdw>
                </a:effectLst>
              </a:rPr>
            </a:b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148108" y="3013366"/>
            <a:ext cx="5742296" cy="1752600"/>
          </a:xfrm>
        </p:spPr>
        <p:txBody>
          <a:bodyPr>
            <a:normAutofit/>
          </a:bodyPr>
          <a:lstStyle/>
          <a:p>
            <a:r>
              <a:rPr lang="es-MX" sz="3600" dirty="0">
                <a:solidFill>
                  <a:schemeClr val="tx1">
                    <a:lumMod val="65000"/>
                    <a:lumOff val="35000"/>
                  </a:schemeClr>
                </a:solidFill>
                <a:effectLst>
                  <a:outerShdw blurRad="38100" dist="38100" dir="2700000" algn="tl">
                    <a:srgbClr val="000000">
                      <a:alpha val="43137"/>
                    </a:srgbClr>
                  </a:outerShdw>
                </a:effectLst>
              </a:rPr>
              <a:t>Marzo 2021</a:t>
            </a:r>
            <a:endParaRPr lang="es-MX" sz="3600" dirty="0"/>
          </a:p>
        </p:txBody>
      </p:sp>
      <p:sp>
        <p:nvSpPr>
          <p:cNvPr id="5" name="Marcador de número de diapositiva 4"/>
          <p:cNvSpPr>
            <a:spLocks noGrp="1"/>
          </p:cNvSpPr>
          <p:nvPr>
            <p:ph type="sldNum" sz="quarter" idx="12"/>
          </p:nvPr>
        </p:nvSpPr>
        <p:spPr/>
        <p:txBody>
          <a:bodyPr/>
          <a:lstStyle/>
          <a:p>
            <a:fld id="{08DCC1CA-BC64-9342-9FC6-0A703FD15379}" type="slidenum">
              <a:rPr lang="en-US" smtClean="0"/>
              <a:pPr/>
              <a:t>2</a:t>
            </a:fld>
            <a:endParaRPr lang="en-US" dirty="0"/>
          </a:p>
        </p:txBody>
      </p:sp>
      <p:sp>
        <p:nvSpPr>
          <p:cNvPr id="6" name="Rectángulo 5"/>
          <p:cNvSpPr/>
          <p:nvPr/>
        </p:nvSpPr>
        <p:spPr>
          <a:xfrm>
            <a:off x="296214" y="4764437"/>
            <a:ext cx="8569209" cy="1200329"/>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tres del orden del día, relativo a la presentación del </a:t>
            </a:r>
            <a:r>
              <a:rPr lang="es-MX" sz="1200" i="1" dirty="0"/>
              <a:t>Cuadro de Pensionados,</a:t>
            </a:r>
            <a:r>
              <a:rPr lang="es-MX" sz="1200" dirty="0"/>
              <a:t> el Encargado del Despacho de la Dirección General del Instituto de Pensiones del Estado de Jalisco, Mario Eduardo Rodríguez Ponce, con fundamento en lo establecido en el artículo 154 fracción V de la Ley del Instituto de Pensiones del Estado de Jalisco, presenta el </a:t>
            </a:r>
            <a:r>
              <a:rPr lang="es-MX" sz="1200" i="1" dirty="0"/>
              <a:t>Cuadro de Pensionados a efectos marzo de 2021</a:t>
            </a:r>
            <a:r>
              <a:rPr lang="es-MX" sz="1200" dirty="0"/>
              <a:t>, con ajuste a partir del día siguiente a aquel en que cada afiliado haya cobrado su último sueldo, de conformidad con el artículo cuarto transitorio de la Ley del Instituto de Pensiones del Estado de Jalisco, conforme al siguiente reporte general:</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6480222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29</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a:extLst>
              <a:ext uri="{FF2B5EF4-FFF2-40B4-BE49-F238E27FC236}">
                <a16:creationId xmlns:a16="http://schemas.microsoft.com/office/drawing/2014/main" id="{A8831D1C-9058-448D-A188-8A350194B265}"/>
              </a:ext>
            </a:extLst>
          </p:cNvPr>
          <p:cNvPicPr>
            <a:picLocks noChangeAspect="1"/>
          </p:cNvPicPr>
          <p:nvPr/>
        </p:nvPicPr>
        <p:blipFill>
          <a:blip r:embed="rId2"/>
          <a:stretch>
            <a:fillRect/>
          </a:stretch>
        </p:blipFill>
        <p:spPr>
          <a:xfrm>
            <a:off x="0" y="1043286"/>
            <a:ext cx="9144000" cy="4958530"/>
          </a:xfrm>
          <a:prstGeom prst="rect">
            <a:avLst/>
          </a:prstGeom>
        </p:spPr>
      </p:pic>
    </p:spTree>
    <p:extLst>
      <p:ext uri="{BB962C8B-B14F-4D97-AF65-F5344CB8AC3E}">
        <p14:creationId xmlns:p14="http://schemas.microsoft.com/office/powerpoint/2010/main" val="41490262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62945"/>
            <a:ext cx="6760062" cy="90961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schemeClr val="bg1">
                    <a:lumMod val="95000"/>
                  </a:schemeClr>
                </a:solidFill>
                <a:latin typeface="+mn-lt"/>
              </a:rPr>
              <a:t>Reporte de la Cartera de Inversiones </a:t>
            </a:r>
          </a:p>
          <a:p>
            <a:pPr marL="0" algn="ctr"/>
            <a:r>
              <a:rPr lang="es-MX" sz="2400" b="1" dirty="0">
                <a:solidFill>
                  <a:schemeClr val="bg1">
                    <a:lumMod val="95000"/>
                  </a:schemeClr>
                </a:solidFill>
                <a:latin typeface="+mn-lt"/>
              </a:rPr>
              <a:t>Enero 2021</a:t>
            </a:r>
          </a:p>
        </p:txBody>
      </p:sp>
      <p:sp>
        <p:nvSpPr>
          <p:cNvPr id="8" name="5 Rectángulo"/>
          <p:cNvSpPr/>
          <p:nvPr/>
        </p:nvSpPr>
        <p:spPr>
          <a:xfrm>
            <a:off x="-1" y="829738"/>
            <a:ext cx="2459866" cy="369332"/>
          </a:xfrm>
          <a:prstGeom prst="rect">
            <a:avLst/>
          </a:prstGeom>
        </p:spPr>
        <p:txBody>
          <a:bodyPr wrap="square">
            <a:spAutoFit/>
          </a:bodyPr>
          <a:lstStyle/>
          <a:p>
            <a:pPr algn="ctr"/>
            <a:r>
              <a:rPr lang="es-MX" b="1" dirty="0">
                <a:solidFill>
                  <a:schemeClr val="tx1">
                    <a:lumMod val="75000"/>
                    <a:lumOff val="25000"/>
                  </a:schemeClr>
                </a:solidFill>
              </a:rPr>
              <a:t>INGRESOS  EFECTIVOS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30</a:t>
            </a:fld>
            <a:endParaRPr lang="es-MX" dirty="0"/>
          </a:p>
        </p:txBody>
      </p:sp>
      <p:pic>
        <p:nvPicPr>
          <p:cNvPr id="11" name="Imagen 10"/>
          <p:cNvPicPr>
            <a:picLocks noChangeAspect="1"/>
          </p:cNvPicPr>
          <p:nvPr/>
        </p:nvPicPr>
        <p:blipFill>
          <a:blip r:embed="rId2"/>
          <a:stretch>
            <a:fillRect/>
          </a:stretch>
        </p:blipFill>
        <p:spPr>
          <a:xfrm>
            <a:off x="0" y="1739354"/>
            <a:ext cx="5155806" cy="2339660"/>
          </a:xfrm>
          <a:prstGeom prst="rect">
            <a:avLst/>
          </a:prstGeom>
        </p:spPr>
      </p:pic>
      <p:pic>
        <p:nvPicPr>
          <p:cNvPr id="12" name="Imagen 11"/>
          <p:cNvPicPr>
            <a:picLocks noChangeAspect="1"/>
          </p:cNvPicPr>
          <p:nvPr/>
        </p:nvPicPr>
        <p:blipFill>
          <a:blip r:embed="rId3"/>
          <a:stretch>
            <a:fillRect/>
          </a:stretch>
        </p:blipFill>
        <p:spPr>
          <a:xfrm>
            <a:off x="4955569" y="1343304"/>
            <a:ext cx="4188431" cy="3131760"/>
          </a:xfrm>
          <a:prstGeom prst="rect">
            <a:avLst/>
          </a:prstGeom>
        </p:spPr>
      </p:pic>
      <p:sp>
        <p:nvSpPr>
          <p:cNvPr id="13"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7288380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54593"/>
            <a:ext cx="6730443" cy="83264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2021</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31</a:t>
            </a:fld>
            <a:endParaRPr lang="es-MX" dirty="0"/>
          </a:p>
        </p:txBody>
      </p:sp>
      <p:pic>
        <p:nvPicPr>
          <p:cNvPr id="8" name="Imagen 7"/>
          <p:cNvPicPr>
            <a:picLocks noChangeAspect="1"/>
          </p:cNvPicPr>
          <p:nvPr/>
        </p:nvPicPr>
        <p:blipFill>
          <a:blip r:embed="rId2"/>
          <a:stretch>
            <a:fillRect/>
          </a:stretch>
        </p:blipFill>
        <p:spPr>
          <a:xfrm>
            <a:off x="986490" y="778048"/>
            <a:ext cx="7437663" cy="5501044"/>
          </a:xfrm>
          <a:prstGeom prst="rect">
            <a:avLst/>
          </a:prstGeom>
        </p:spPr>
      </p:pic>
      <p:sp>
        <p:nvSpPr>
          <p:cNvPr id="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9794285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0" y="691861"/>
            <a:ext cx="1637069"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637069" y="-52560"/>
            <a:ext cx="7043738" cy="85446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32</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FBFDD020-ACFA-4ED4-8693-D91E61079D93}"/>
              </a:ext>
            </a:extLst>
          </p:cNvPr>
          <p:cNvPicPr>
            <a:picLocks noChangeAspect="1"/>
          </p:cNvPicPr>
          <p:nvPr/>
        </p:nvPicPr>
        <p:blipFill>
          <a:blip r:embed="rId2"/>
          <a:stretch>
            <a:fillRect/>
          </a:stretch>
        </p:blipFill>
        <p:spPr>
          <a:xfrm>
            <a:off x="2329493" y="901238"/>
            <a:ext cx="4665488" cy="5355774"/>
          </a:xfrm>
          <a:prstGeom prst="rect">
            <a:avLst/>
          </a:prstGeom>
        </p:spPr>
      </p:pic>
    </p:spTree>
    <p:extLst>
      <p:ext uri="{BB962C8B-B14F-4D97-AF65-F5344CB8AC3E}">
        <p14:creationId xmlns:p14="http://schemas.microsoft.com/office/powerpoint/2010/main" val="3981505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t>PORTAFOLIO ACTUAL</a:t>
            </a:r>
          </a:p>
        </p:txBody>
      </p:sp>
      <p:sp>
        <p:nvSpPr>
          <p:cNvPr id="4" name="2 Título"/>
          <p:cNvSpPr txBox="1">
            <a:spLocks/>
          </p:cNvSpPr>
          <p:nvPr/>
        </p:nvSpPr>
        <p:spPr>
          <a:xfrm>
            <a:off x="1547665" y="-52560"/>
            <a:ext cx="7012546" cy="77731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33</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9A309A41-E0D7-4249-9BCA-11EED681007D}"/>
              </a:ext>
            </a:extLst>
          </p:cNvPr>
          <p:cNvPicPr>
            <a:picLocks noChangeAspect="1"/>
          </p:cNvPicPr>
          <p:nvPr/>
        </p:nvPicPr>
        <p:blipFill>
          <a:blip r:embed="rId2"/>
          <a:stretch>
            <a:fillRect/>
          </a:stretch>
        </p:blipFill>
        <p:spPr>
          <a:xfrm>
            <a:off x="2721194" y="803131"/>
            <a:ext cx="4665488" cy="5355774"/>
          </a:xfrm>
          <a:prstGeom prst="rect">
            <a:avLst/>
          </a:prstGeom>
        </p:spPr>
      </p:pic>
    </p:spTree>
    <p:extLst>
      <p:ext uri="{BB962C8B-B14F-4D97-AF65-F5344CB8AC3E}">
        <p14:creationId xmlns:p14="http://schemas.microsoft.com/office/powerpoint/2010/main" val="30486891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51379" y="-40944"/>
            <a:ext cx="6796585" cy="78197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34</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EDC1A622-F9B3-44EF-8F64-FDAD4E219BA9}"/>
              </a:ext>
            </a:extLst>
          </p:cNvPr>
          <p:cNvPicPr>
            <a:picLocks noChangeAspect="1"/>
          </p:cNvPicPr>
          <p:nvPr/>
        </p:nvPicPr>
        <p:blipFill>
          <a:blip r:embed="rId2"/>
          <a:stretch>
            <a:fillRect/>
          </a:stretch>
        </p:blipFill>
        <p:spPr>
          <a:xfrm>
            <a:off x="2716927" y="898961"/>
            <a:ext cx="4665488" cy="5355774"/>
          </a:xfrm>
          <a:prstGeom prst="rect">
            <a:avLst/>
          </a:prstGeom>
        </p:spPr>
      </p:pic>
    </p:spTree>
    <p:extLst>
      <p:ext uri="{BB962C8B-B14F-4D97-AF65-F5344CB8AC3E}">
        <p14:creationId xmlns:p14="http://schemas.microsoft.com/office/powerpoint/2010/main" val="34097462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93709" y="-48020"/>
            <a:ext cx="6760062" cy="81210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35</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F3B26C50-73C0-4DBA-8C43-13EF6A85A53E}"/>
              </a:ext>
            </a:extLst>
          </p:cNvPr>
          <p:cNvPicPr>
            <a:picLocks noChangeAspect="1"/>
          </p:cNvPicPr>
          <p:nvPr/>
        </p:nvPicPr>
        <p:blipFill>
          <a:blip r:embed="rId2"/>
          <a:stretch>
            <a:fillRect/>
          </a:stretch>
        </p:blipFill>
        <p:spPr>
          <a:xfrm>
            <a:off x="2740996" y="910485"/>
            <a:ext cx="4665488" cy="5355774"/>
          </a:xfrm>
          <a:prstGeom prst="rect">
            <a:avLst/>
          </a:prstGeom>
        </p:spPr>
      </p:pic>
    </p:spTree>
    <p:extLst>
      <p:ext uri="{BB962C8B-B14F-4D97-AF65-F5344CB8AC3E}">
        <p14:creationId xmlns:p14="http://schemas.microsoft.com/office/powerpoint/2010/main" val="17984216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8674" y="-27022"/>
            <a:ext cx="6755641" cy="80903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4" name="5 Rectángulo"/>
          <p:cNvSpPr/>
          <p:nvPr/>
        </p:nvSpPr>
        <p:spPr>
          <a:xfrm>
            <a:off x="1" y="691861"/>
            <a:ext cx="15454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36</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7FBADAEA-A3D9-46A9-8E68-EF24D7E59A63}"/>
              </a:ext>
            </a:extLst>
          </p:cNvPr>
          <p:cNvPicPr>
            <a:picLocks noChangeAspect="1"/>
          </p:cNvPicPr>
          <p:nvPr/>
        </p:nvPicPr>
        <p:blipFill>
          <a:blip r:embed="rId2"/>
          <a:stretch>
            <a:fillRect/>
          </a:stretch>
        </p:blipFill>
        <p:spPr>
          <a:xfrm>
            <a:off x="2723750" y="891293"/>
            <a:ext cx="4665488" cy="5355774"/>
          </a:xfrm>
          <a:prstGeom prst="rect">
            <a:avLst/>
          </a:prstGeom>
        </p:spPr>
      </p:pic>
    </p:spTree>
    <p:extLst>
      <p:ext uri="{BB962C8B-B14F-4D97-AF65-F5344CB8AC3E}">
        <p14:creationId xmlns:p14="http://schemas.microsoft.com/office/powerpoint/2010/main" val="31257842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68312" y="-39418"/>
            <a:ext cx="6782937" cy="79901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37</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A4F4EE34-6F04-403C-AF2D-F330EB875652}"/>
              </a:ext>
            </a:extLst>
          </p:cNvPr>
          <p:cNvPicPr>
            <a:picLocks noChangeAspect="1"/>
          </p:cNvPicPr>
          <p:nvPr/>
        </p:nvPicPr>
        <p:blipFill>
          <a:blip r:embed="rId2"/>
          <a:stretch>
            <a:fillRect/>
          </a:stretch>
        </p:blipFill>
        <p:spPr>
          <a:xfrm>
            <a:off x="2727036" y="851927"/>
            <a:ext cx="4665488" cy="5355774"/>
          </a:xfrm>
          <a:prstGeom prst="rect">
            <a:avLst/>
          </a:prstGeom>
        </p:spPr>
      </p:pic>
    </p:spTree>
    <p:extLst>
      <p:ext uri="{BB962C8B-B14F-4D97-AF65-F5344CB8AC3E}">
        <p14:creationId xmlns:p14="http://schemas.microsoft.com/office/powerpoint/2010/main" val="37501502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27575" y="-33866"/>
            <a:ext cx="6760062" cy="818538"/>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38</a:t>
            </a:fld>
            <a:endParaRPr lang="es-MX" dirty="0"/>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180711D7-046F-462C-9108-13CFD2FCFFDB}"/>
              </a:ext>
            </a:extLst>
          </p:cNvPr>
          <p:cNvPicPr>
            <a:picLocks noChangeAspect="1"/>
          </p:cNvPicPr>
          <p:nvPr/>
        </p:nvPicPr>
        <p:blipFill>
          <a:blip r:embed="rId2"/>
          <a:stretch>
            <a:fillRect/>
          </a:stretch>
        </p:blipFill>
        <p:spPr>
          <a:xfrm>
            <a:off x="2774862" y="920781"/>
            <a:ext cx="4665488" cy="5355774"/>
          </a:xfrm>
          <a:prstGeom prst="rect">
            <a:avLst/>
          </a:prstGeom>
        </p:spPr>
      </p:pic>
    </p:spTree>
    <p:extLst>
      <p:ext uri="{BB962C8B-B14F-4D97-AF65-F5344CB8AC3E}">
        <p14:creationId xmlns:p14="http://schemas.microsoft.com/office/powerpoint/2010/main" val="3542706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idx="4294967295"/>
          </p:nvPr>
        </p:nvSpPr>
        <p:spPr>
          <a:xfrm>
            <a:off x="1703210" y="181377"/>
            <a:ext cx="6735762" cy="471488"/>
          </a:xfrm>
          <a:prstGeom prst="rect">
            <a:avLst/>
          </a:prstGeom>
        </p:spPr>
        <p:txBody>
          <a:bodyPr>
            <a:noAutofit/>
          </a:bodyPr>
          <a:lstStyle/>
          <a:p>
            <a:pPr marL="0" algn="ctr"/>
            <a:r>
              <a:rPr lang="es-MX" sz="2800" b="1" dirty="0">
                <a:solidFill>
                  <a:schemeClr val="bg1">
                    <a:lumMod val="95000"/>
                  </a:schemeClr>
                </a:solidFill>
              </a:rPr>
              <a:t>Cuadro de Pensionados</a:t>
            </a:r>
          </a:p>
        </p:txBody>
      </p:sp>
      <p:pic>
        <p:nvPicPr>
          <p:cNvPr id="6" name="5 Imagen" descr="Dctos.png">
            <a:hlinkClick r:id="rId2" action="ppaction://hlinkpres?slideindex=1&amp;slidetitle="/>
          </p:cNvPr>
          <p:cNvPicPr>
            <a:picLocks noChangeAspect="1"/>
          </p:cNvPicPr>
          <p:nvPr/>
        </p:nvPicPr>
        <p:blipFill>
          <a:blip r:embed="rId3" cstate="print"/>
          <a:stretch>
            <a:fillRect/>
          </a:stretch>
        </p:blipFill>
        <p:spPr>
          <a:xfrm>
            <a:off x="8646453" y="1476844"/>
            <a:ext cx="390190" cy="364335"/>
          </a:xfrm>
          <a:prstGeom prst="rect">
            <a:avLst/>
          </a:prstGeom>
        </p:spPr>
      </p:pic>
      <p:sp>
        <p:nvSpPr>
          <p:cNvPr id="7" name="6 CuadroTexto"/>
          <p:cNvSpPr txBox="1"/>
          <p:nvPr/>
        </p:nvSpPr>
        <p:spPr>
          <a:xfrm>
            <a:off x="-3111" y="6019050"/>
            <a:ext cx="9144000" cy="461665"/>
          </a:xfrm>
          <a:prstGeom prst="rect">
            <a:avLst/>
          </a:prstGeom>
          <a:noFill/>
        </p:spPr>
        <p:txBody>
          <a:bodyPr wrap="square" rtlCol="0">
            <a:spAutoFit/>
          </a:bodyPr>
          <a:lstStyle/>
          <a:p>
            <a:pPr marL="285750" indent="-285750" algn="just">
              <a:buFont typeface="Wingdings" panose="05000000000000000000" pitchFamily="2" charset="2"/>
              <a:buChar char="ü"/>
            </a:pPr>
            <a:r>
              <a:rPr lang="es-MX" sz="1200" dirty="0">
                <a:solidFill>
                  <a:schemeClr val="tx1">
                    <a:lumMod val="85000"/>
                    <a:lumOff val="15000"/>
                  </a:schemeClr>
                </a:solidFill>
                <a:cs typeface="Arial" pitchFamily="34" charset="0"/>
              </a:rPr>
              <a:t>Con fundamento en el Artículo 153, Fracción IX, de la Ley del Instituto de Pensiones del Estado de Jalisco, se pone a la consideración del Consejo Directivo la </a:t>
            </a:r>
            <a:r>
              <a:rPr lang="es-MX" sz="1200" i="1" dirty="0">
                <a:solidFill>
                  <a:schemeClr val="tx1">
                    <a:lumMod val="85000"/>
                    <a:lumOff val="15000"/>
                  </a:schemeClr>
                </a:solidFill>
                <a:cs typeface="Arial" pitchFamily="34" charset="0"/>
              </a:rPr>
              <a:t>autorización de las pensiones y pagos únicos con efectos al 1 de marzo de 2021.</a:t>
            </a:r>
            <a:r>
              <a:rPr lang="es-MX" sz="1200" dirty="0">
                <a:solidFill>
                  <a:schemeClr val="tx1">
                    <a:lumMod val="85000"/>
                    <a:lumOff val="15000"/>
                  </a:schemeClr>
                </a:solidFill>
                <a:cs typeface="Arial" pitchFamily="34" charset="0"/>
              </a:rPr>
              <a:t> </a:t>
            </a:r>
          </a:p>
        </p:txBody>
      </p:sp>
      <p:sp>
        <p:nvSpPr>
          <p:cNvPr id="11" name="17 CuadroTexto"/>
          <p:cNvSpPr txBox="1"/>
          <p:nvPr/>
        </p:nvSpPr>
        <p:spPr>
          <a:xfrm>
            <a:off x="8425078" y="1782073"/>
            <a:ext cx="792088" cy="215444"/>
          </a:xfrm>
          <a:prstGeom prst="rect">
            <a:avLst/>
          </a:prstGeom>
          <a:noFill/>
        </p:spPr>
        <p:txBody>
          <a:bodyPr wrap="square" rtlCol="0">
            <a:spAutoFit/>
          </a:bodyPr>
          <a:lstStyle/>
          <a:p>
            <a:pPr algn="ctr"/>
            <a:r>
              <a:rPr lang="es-MX" sz="800" b="1" dirty="0">
                <a:solidFill>
                  <a:schemeClr val="bg1">
                    <a:lumMod val="50000"/>
                  </a:schemeClr>
                </a:solidFill>
              </a:rPr>
              <a:t>Estadística</a:t>
            </a:r>
          </a:p>
        </p:txBody>
      </p:sp>
      <p:pic>
        <p:nvPicPr>
          <p:cNvPr id="13" name="5 Imagen" descr="Dctos.png">
            <a:hlinkClick r:id="rId4" action="ppaction://hlinkfile"/>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8614831" y="2072072"/>
            <a:ext cx="420077" cy="392242"/>
          </a:xfrm>
          <a:prstGeom prst="rect">
            <a:avLst/>
          </a:prstGeom>
        </p:spPr>
      </p:pic>
      <p:sp>
        <p:nvSpPr>
          <p:cNvPr id="14" name="17 CuadroTexto"/>
          <p:cNvSpPr txBox="1"/>
          <p:nvPr/>
        </p:nvSpPr>
        <p:spPr>
          <a:xfrm>
            <a:off x="8393425" y="2383862"/>
            <a:ext cx="855394" cy="215444"/>
          </a:xfrm>
          <a:prstGeom prst="rect">
            <a:avLst/>
          </a:prstGeom>
          <a:noFill/>
        </p:spPr>
        <p:txBody>
          <a:bodyPr wrap="square" rtlCol="0">
            <a:spAutoFit/>
          </a:bodyPr>
          <a:lstStyle/>
          <a:p>
            <a:pPr algn="ctr"/>
            <a:r>
              <a:rPr lang="es-MX" sz="800" b="1" dirty="0">
                <a:solidFill>
                  <a:schemeClr val="bg1">
                    <a:lumMod val="50000"/>
                  </a:schemeClr>
                </a:solidFill>
              </a:rPr>
              <a:t>Altas y Bajas</a:t>
            </a:r>
          </a:p>
        </p:txBody>
      </p:sp>
      <p:pic>
        <p:nvPicPr>
          <p:cNvPr id="15" name="5 Imagen" descr="Dctos.png">
            <a:hlinkClick r:id="rId6" action="ppaction://hlinkpres?slideindex=1&amp;slidetitle="/>
          </p:cNvPr>
          <p:cNvPicPr>
            <a:picLocks noChangeAspect="1"/>
          </p:cNvPicPr>
          <p:nvPr/>
        </p:nvPicPr>
        <p:blipFill>
          <a:blip r:embed="rId5" cstate="print">
            <a:clrChange>
              <a:clrFrom>
                <a:srgbClr val="FEFEFE"/>
              </a:clrFrom>
              <a:clrTo>
                <a:srgbClr val="FEFEFE">
                  <a:alpha val="0"/>
                </a:srgbClr>
              </a:clrTo>
            </a:clrChange>
          </a:blip>
          <a:stretch>
            <a:fillRect/>
          </a:stretch>
        </p:blipFill>
        <p:spPr>
          <a:xfrm>
            <a:off x="8593720" y="875089"/>
            <a:ext cx="441188" cy="396876"/>
          </a:xfrm>
          <a:prstGeom prst="rect">
            <a:avLst/>
          </a:prstGeom>
        </p:spPr>
      </p:pic>
      <p:sp>
        <p:nvSpPr>
          <p:cNvPr id="16" name="17 CuadroTexto"/>
          <p:cNvSpPr txBox="1"/>
          <p:nvPr/>
        </p:nvSpPr>
        <p:spPr>
          <a:xfrm>
            <a:off x="8429877" y="1191884"/>
            <a:ext cx="792088" cy="215444"/>
          </a:xfrm>
          <a:prstGeom prst="rect">
            <a:avLst/>
          </a:prstGeom>
          <a:noFill/>
        </p:spPr>
        <p:txBody>
          <a:bodyPr wrap="square" rtlCol="0">
            <a:spAutoFit/>
          </a:bodyPr>
          <a:lstStyle/>
          <a:p>
            <a:pPr algn="ctr"/>
            <a:r>
              <a:rPr lang="es-MX" sz="800" b="1" dirty="0">
                <a:solidFill>
                  <a:schemeClr val="bg1">
                    <a:lumMod val="50000"/>
                  </a:schemeClr>
                </a:solidFill>
              </a:rPr>
              <a:t>&gt;$50,000</a:t>
            </a:r>
          </a:p>
        </p:txBody>
      </p:sp>
      <p:pic>
        <p:nvPicPr>
          <p:cNvPr id="18" name="5 Imagen" descr="Dctos.png">
            <a:hlinkClick r:id="rId7" action="ppaction://hlinkpres?slideindex=1&amp;slidetitle="/>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8646453" y="2616746"/>
            <a:ext cx="419373" cy="391584"/>
          </a:xfrm>
          <a:prstGeom prst="rect">
            <a:avLst/>
          </a:prstGeom>
        </p:spPr>
      </p:pic>
      <p:sp>
        <p:nvSpPr>
          <p:cNvPr id="19" name="17 CuadroTexto"/>
          <p:cNvSpPr txBox="1"/>
          <p:nvPr/>
        </p:nvSpPr>
        <p:spPr>
          <a:xfrm>
            <a:off x="8401527" y="3025452"/>
            <a:ext cx="880042" cy="338554"/>
          </a:xfrm>
          <a:prstGeom prst="rect">
            <a:avLst/>
          </a:prstGeom>
          <a:noFill/>
        </p:spPr>
        <p:txBody>
          <a:bodyPr wrap="square" rtlCol="0">
            <a:spAutoFit/>
          </a:bodyPr>
          <a:lstStyle/>
          <a:p>
            <a:pPr algn="ctr"/>
            <a:r>
              <a:rPr lang="es-MX" sz="800" b="1" dirty="0">
                <a:solidFill>
                  <a:schemeClr val="bg1">
                    <a:lumMod val="50000"/>
                  </a:schemeClr>
                </a:solidFill>
              </a:rPr>
              <a:t>Comparativo Altas y Bajas</a:t>
            </a:r>
          </a:p>
        </p:txBody>
      </p:sp>
      <p:sp>
        <p:nvSpPr>
          <p:cNvPr id="3" name="Marcador de número de diapositiva 2"/>
          <p:cNvSpPr>
            <a:spLocks noGrp="1"/>
          </p:cNvSpPr>
          <p:nvPr>
            <p:ph type="sldNum" sz="quarter" idx="4"/>
          </p:nvPr>
        </p:nvSpPr>
        <p:spPr/>
        <p:txBody>
          <a:bodyPr/>
          <a:lstStyle/>
          <a:p>
            <a:fld id="{08DCC1CA-BC64-9342-9FC6-0A703FD15379}" type="slidenum">
              <a:rPr lang="en-US" smtClean="0"/>
              <a:pPr/>
              <a:t>3</a:t>
            </a:fld>
            <a:endParaRPr lang="en-US" dirty="0"/>
          </a:p>
        </p:txBody>
      </p:sp>
      <p:sp>
        <p:nvSpPr>
          <p:cNvPr id="2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24" name="Imagen 23"/>
          <p:cNvPicPr>
            <a:picLocks noChangeAspect="1"/>
          </p:cNvPicPr>
          <p:nvPr/>
        </p:nvPicPr>
        <p:blipFill rotWithShape="1">
          <a:blip r:embed="rId8"/>
          <a:srcRect t="75928" r="78"/>
          <a:stretch/>
        </p:blipFill>
        <p:spPr>
          <a:xfrm>
            <a:off x="115690" y="4628271"/>
            <a:ext cx="8355370" cy="1267905"/>
          </a:xfrm>
          <a:prstGeom prst="rect">
            <a:avLst/>
          </a:prstGeom>
        </p:spPr>
      </p:pic>
      <p:pic>
        <p:nvPicPr>
          <p:cNvPr id="17" name="Imagen 16">
            <a:extLst>
              <a:ext uri="{FF2B5EF4-FFF2-40B4-BE49-F238E27FC236}">
                <a16:creationId xmlns:a16="http://schemas.microsoft.com/office/drawing/2014/main" id="{666E8C52-EFD0-4A2A-88E8-DA05E89F0075}"/>
              </a:ext>
            </a:extLst>
          </p:cNvPr>
          <p:cNvPicPr>
            <a:picLocks noChangeAspect="1"/>
          </p:cNvPicPr>
          <p:nvPr/>
        </p:nvPicPr>
        <p:blipFill rotWithShape="1">
          <a:blip r:embed="rId9"/>
          <a:srcRect b="27186"/>
          <a:stretch/>
        </p:blipFill>
        <p:spPr>
          <a:xfrm>
            <a:off x="108198" y="804749"/>
            <a:ext cx="8355371" cy="3857851"/>
          </a:xfrm>
          <a:prstGeom prst="rect">
            <a:avLst/>
          </a:prstGeom>
        </p:spPr>
      </p:pic>
    </p:spTree>
    <p:extLst>
      <p:ext uri="{BB962C8B-B14F-4D97-AF65-F5344CB8AC3E}">
        <p14:creationId xmlns:p14="http://schemas.microsoft.com/office/powerpoint/2010/main" val="32290810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39</a:t>
            </a:fld>
            <a:endParaRPr lang="es-MX" dirty="0"/>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16752"/>
            <a:ext cx="6760062" cy="81854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7524DB6E-3541-4EE8-BFA7-2127B9244974}"/>
              </a:ext>
            </a:extLst>
          </p:cNvPr>
          <p:cNvPicPr>
            <a:picLocks noChangeAspect="1"/>
          </p:cNvPicPr>
          <p:nvPr/>
        </p:nvPicPr>
        <p:blipFill>
          <a:blip r:embed="rId2"/>
          <a:stretch>
            <a:fillRect/>
          </a:stretch>
        </p:blipFill>
        <p:spPr>
          <a:xfrm>
            <a:off x="2490268" y="873025"/>
            <a:ext cx="4665488" cy="5355774"/>
          </a:xfrm>
          <a:prstGeom prst="rect">
            <a:avLst/>
          </a:prstGeom>
        </p:spPr>
      </p:pic>
    </p:spTree>
    <p:extLst>
      <p:ext uri="{BB962C8B-B14F-4D97-AF65-F5344CB8AC3E}">
        <p14:creationId xmlns:p14="http://schemas.microsoft.com/office/powerpoint/2010/main" val="29659717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40</a:t>
            </a:fld>
            <a:endParaRPr lang="es-MX" dirty="0"/>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16752"/>
            <a:ext cx="6760062" cy="81854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8761929B-B18C-4803-AC79-B5BF365CF98A}"/>
              </a:ext>
            </a:extLst>
          </p:cNvPr>
          <p:cNvPicPr>
            <a:picLocks noChangeAspect="1"/>
          </p:cNvPicPr>
          <p:nvPr/>
        </p:nvPicPr>
        <p:blipFill>
          <a:blip r:embed="rId2"/>
          <a:stretch>
            <a:fillRect/>
          </a:stretch>
        </p:blipFill>
        <p:spPr>
          <a:xfrm>
            <a:off x="2329493" y="873025"/>
            <a:ext cx="4665488" cy="5355774"/>
          </a:xfrm>
          <a:prstGeom prst="rect">
            <a:avLst/>
          </a:prstGeom>
        </p:spPr>
      </p:pic>
    </p:spTree>
    <p:extLst>
      <p:ext uri="{BB962C8B-B14F-4D97-AF65-F5344CB8AC3E}">
        <p14:creationId xmlns:p14="http://schemas.microsoft.com/office/powerpoint/2010/main" val="5417725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41</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00062" y="-34358"/>
            <a:ext cx="6760062" cy="69235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BFAE08FE-8E3C-43E5-BDB4-6E6EBF7877B7}"/>
              </a:ext>
            </a:extLst>
          </p:cNvPr>
          <p:cNvPicPr>
            <a:picLocks noChangeAspect="1"/>
          </p:cNvPicPr>
          <p:nvPr/>
        </p:nvPicPr>
        <p:blipFill>
          <a:blip r:embed="rId2"/>
          <a:stretch>
            <a:fillRect/>
          </a:stretch>
        </p:blipFill>
        <p:spPr>
          <a:xfrm>
            <a:off x="2329493" y="857443"/>
            <a:ext cx="4665488" cy="5355774"/>
          </a:xfrm>
          <a:prstGeom prst="rect">
            <a:avLst/>
          </a:prstGeom>
        </p:spPr>
      </p:pic>
    </p:spTree>
    <p:extLst>
      <p:ext uri="{BB962C8B-B14F-4D97-AF65-F5344CB8AC3E}">
        <p14:creationId xmlns:p14="http://schemas.microsoft.com/office/powerpoint/2010/main" val="2833137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42</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00062" y="-34358"/>
            <a:ext cx="6760062" cy="69235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11"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09218271-1746-47C1-BA3A-919512C04D98}"/>
              </a:ext>
            </a:extLst>
          </p:cNvPr>
          <p:cNvPicPr>
            <a:picLocks noChangeAspect="1"/>
          </p:cNvPicPr>
          <p:nvPr/>
        </p:nvPicPr>
        <p:blipFill>
          <a:blip r:embed="rId2"/>
          <a:stretch>
            <a:fillRect/>
          </a:stretch>
        </p:blipFill>
        <p:spPr>
          <a:xfrm>
            <a:off x="2329493" y="857443"/>
            <a:ext cx="4665488" cy="5355774"/>
          </a:xfrm>
          <a:prstGeom prst="rect">
            <a:avLst/>
          </a:prstGeom>
        </p:spPr>
      </p:pic>
    </p:spTree>
    <p:extLst>
      <p:ext uri="{BB962C8B-B14F-4D97-AF65-F5344CB8AC3E}">
        <p14:creationId xmlns:p14="http://schemas.microsoft.com/office/powerpoint/2010/main" val="40985023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43</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00062" y="-34358"/>
            <a:ext cx="6760062" cy="69235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11"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3F7A4D1D-8DD4-4287-8F1E-C98B344251D3}"/>
              </a:ext>
            </a:extLst>
          </p:cNvPr>
          <p:cNvPicPr>
            <a:picLocks noChangeAspect="1"/>
          </p:cNvPicPr>
          <p:nvPr/>
        </p:nvPicPr>
        <p:blipFill>
          <a:blip r:embed="rId2"/>
          <a:stretch>
            <a:fillRect/>
          </a:stretch>
        </p:blipFill>
        <p:spPr>
          <a:xfrm>
            <a:off x="2747349" y="857443"/>
            <a:ext cx="4665488" cy="5355774"/>
          </a:xfrm>
          <a:prstGeom prst="rect">
            <a:avLst/>
          </a:prstGeom>
        </p:spPr>
      </p:pic>
    </p:spTree>
    <p:extLst>
      <p:ext uri="{BB962C8B-B14F-4D97-AF65-F5344CB8AC3E}">
        <p14:creationId xmlns:p14="http://schemas.microsoft.com/office/powerpoint/2010/main" val="4116766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44</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00062" y="-34358"/>
            <a:ext cx="6760062" cy="69235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a:solidFill>
                  <a:prstClr val="white">
                    <a:lumMod val="95000"/>
                  </a:prstClr>
                </a:solidFill>
                <a:latin typeface="Candara"/>
              </a:rPr>
              <a:t>Reporte de la Cartera de Inversiones </a:t>
            </a:r>
          </a:p>
          <a:p>
            <a:pPr marL="0" algn="ctr"/>
            <a:r>
              <a:rPr lang="es-MX" sz="2400" b="1" dirty="0">
                <a:solidFill>
                  <a:prstClr val="white">
                    <a:lumMod val="95000"/>
                  </a:prstClr>
                </a:solidFill>
                <a:latin typeface="Candara"/>
              </a:rPr>
              <a:t>Enero de 2021</a:t>
            </a:r>
          </a:p>
        </p:txBody>
      </p:sp>
      <p:sp>
        <p:nvSpPr>
          <p:cNvPr id="11"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7" name="Imagen 6">
            <a:extLst>
              <a:ext uri="{FF2B5EF4-FFF2-40B4-BE49-F238E27FC236}">
                <a16:creationId xmlns:a16="http://schemas.microsoft.com/office/drawing/2014/main" id="{3C9D9388-14E6-452C-ADE3-740D8B39EB8D}"/>
              </a:ext>
            </a:extLst>
          </p:cNvPr>
          <p:cNvPicPr>
            <a:picLocks noChangeAspect="1"/>
          </p:cNvPicPr>
          <p:nvPr/>
        </p:nvPicPr>
        <p:blipFill>
          <a:blip r:embed="rId2"/>
          <a:stretch>
            <a:fillRect/>
          </a:stretch>
        </p:blipFill>
        <p:spPr>
          <a:xfrm>
            <a:off x="2747349" y="1111271"/>
            <a:ext cx="4665488" cy="2424059"/>
          </a:xfrm>
          <a:prstGeom prst="rect">
            <a:avLst/>
          </a:prstGeom>
        </p:spPr>
      </p:pic>
    </p:spTree>
    <p:extLst>
      <p:ext uri="{BB962C8B-B14F-4D97-AF65-F5344CB8AC3E}">
        <p14:creationId xmlns:p14="http://schemas.microsoft.com/office/powerpoint/2010/main" val="24960975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3704" y="2694115"/>
            <a:ext cx="61994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6. Reporte de Adeudos de Entidades Públicas</a:t>
            </a:r>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45</a:t>
            </a:fld>
            <a:endParaRPr lang="en-US" dirty="0"/>
          </a:p>
        </p:txBody>
      </p:sp>
      <p:sp>
        <p:nvSpPr>
          <p:cNvPr id="5" name="Rectángulo 4"/>
          <p:cNvSpPr/>
          <p:nvPr/>
        </p:nvSpPr>
        <p:spPr>
          <a:xfrm>
            <a:off x="353704" y="5514773"/>
            <a:ext cx="8569209"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seis del orden del día, relativo a la presentación del </a:t>
            </a:r>
            <a:r>
              <a:rPr lang="es-MX" sz="1200" i="1" dirty="0"/>
              <a:t>Reporte de Adeudos de Entidades Públicas</a:t>
            </a:r>
            <a:r>
              <a:rPr lang="es-MX" sz="1200" dirty="0"/>
              <a:t>, el Encargado del Despacho de la Dirección General del Instituto de Pensiones del Estado de Jalisco, Mario Eduardo Rodríguez Ponce, con fundamento en lo establecido en el artículo 154 fracción XXII de la Ley del Instituto de Pensiones del Estado de Jalisco, presenta el </a:t>
            </a:r>
            <a:r>
              <a:rPr lang="es-MX" sz="1200" i="1" dirty="0"/>
              <a:t>Reporte de Adeudos de Entidades Públicas a enero de 2021</a:t>
            </a:r>
            <a:r>
              <a:rPr lang="es-MX" sz="1200" dirty="0"/>
              <a:t>, conforme al siguiente reporte general:</a:t>
            </a:r>
          </a:p>
        </p:txBody>
      </p:sp>
      <p:sp>
        <p:nvSpPr>
          <p:cNvPr id="6"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4426064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42231"/>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Entidades Públicas Patronales </a:t>
            </a:r>
          </a:p>
          <a:p>
            <a:pPr marL="0" algn="ctr"/>
            <a:r>
              <a:rPr lang="es-MX" sz="2000" b="1" dirty="0">
                <a:solidFill>
                  <a:schemeClr val="bg1">
                    <a:lumMod val="95000"/>
                  </a:schemeClr>
                </a:solidFill>
                <a:latin typeface="+mj-lt"/>
              </a:rPr>
              <a:t>Enero 2021</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46</a:t>
            </a:fld>
            <a:endParaRPr lang="es-MX" dirty="0"/>
          </a:p>
        </p:txBody>
      </p:sp>
      <p:sp>
        <p:nvSpPr>
          <p:cNvPr id="5" name="Marcador de texto 2"/>
          <p:cNvSpPr txBox="1">
            <a:spLocks/>
          </p:cNvSpPr>
          <p:nvPr/>
        </p:nvSpPr>
        <p:spPr>
          <a:xfrm>
            <a:off x="92075" y="812364"/>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b="1" dirty="0">
                <a:solidFill>
                  <a:schemeClr val="tx1">
                    <a:lumMod val="50000"/>
                    <a:lumOff val="50000"/>
                  </a:schemeClr>
                </a:solidFill>
              </a:rPr>
              <a:t>Comportamiento de Adeudos EPP</a:t>
            </a:r>
          </a:p>
        </p:txBody>
      </p:sp>
      <p:pic>
        <p:nvPicPr>
          <p:cNvPr id="2" name="Imagen 1"/>
          <p:cNvPicPr>
            <a:picLocks noChangeAspect="1"/>
          </p:cNvPicPr>
          <p:nvPr/>
        </p:nvPicPr>
        <p:blipFill rotWithShape="1">
          <a:blip r:embed="rId2"/>
          <a:srcRect t="14597"/>
          <a:stretch/>
        </p:blipFill>
        <p:spPr>
          <a:xfrm>
            <a:off x="706672" y="1122948"/>
            <a:ext cx="7673668" cy="2661987"/>
          </a:xfrm>
          <a:prstGeom prst="rect">
            <a:avLst/>
          </a:prstGeom>
        </p:spPr>
      </p:pic>
      <p:pic>
        <p:nvPicPr>
          <p:cNvPr id="6" name="Imagen 5"/>
          <p:cNvPicPr>
            <a:picLocks noChangeAspect="1"/>
          </p:cNvPicPr>
          <p:nvPr/>
        </p:nvPicPr>
        <p:blipFill>
          <a:blip r:embed="rId3"/>
          <a:stretch>
            <a:fillRect/>
          </a:stretch>
        </p:blipFill>
        <p:spPr>
          <a:xfrm>
            <a:off x="2289739" y="3722590"/>
            <a:ext cx="4508272" cy="2762095"/>
          </a:xfrm>
          <a:prstGeom prst="rect">
            <a:avLst/>
          </a:prstGeom>
        </p:spPr>
      </p:pic>
      <p:sp>
        <p:nvSpPr>
          <p:cNvPr id="16"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995152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42944" y="63209"/>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Entidades Públicas Patronales </a:t>
            </a:r>
          </a:p>
          <a:p>
            <a:pPr marL="0" algn="ctr"/>
            <a:r>
              <a:rPr lang="es-MX" sz="2000" b="1" dirty="0">
                <a:solidFill>
                  <a:schemeClr val="bg1">
                    <a:lumMod val="95000"/>
                  </a:schemeClr>
                </a:solidFill>
                <a:latin typeface="+mj-lt"/>
              </a:rPr>
              <a:t>Enero 2021</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47</a:t>
            </a:fld>
            <a:endParaRPr lang="es-MX" dirty="0"/>
          </a:p>
        </p:txBody>
      </p:sp>
      <p:sp>
        <p:nvSpPr>
          <p:cNvPr id="7" name="Marcador de texto 4"/>
          <p:cNvSpPr txBox="1">
            <a:spLocks/>
          </p:cNvSpPr>
          <p:nvPr/>
        </p:nvSpPr>
        <p:spPr>
          <a:xfrm>
            <a:off x="190443" y="907489"/>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a:solidFill>
                  <a:schemeClr val="tx1">
                    <a:lumMod val="75000"/>
                    <a:lumOff val="25000"/>
                  </a:schemeClr>
                </a:solidFill>
              </a:rPr>
              <a:t>Estatus de situación de adeudos de Entidades Público Patronales adheridas</a:t>
            </a:r>
          </a:p>
        </p:txBody>
      </p:sp>
      <p:sp>
        <p:nvSpPr>
          <p:cNvPr id="10" name="CuadroTexto 9"/>
          <p:cNvSpPr txBox="1"/>
          <p:nvPr/>
        </p:nvSpPr>
        <p:spPr>
          <a:xfrm>
            <a:off x="276333" y="6138802"/>
            <a:ext cx="8591334" cy="400110"/>
          </a:xfrm>
          <a:prstGeom prst="rect">
            <a:avLst/>
          </a:prstGeom>
          <a:noFill/>
        </p:spPr>
        <p:txBody>
          <a:bodyPr wrap="square" rtlCol="0">
            <a:spAutoFit/>
          </a:bodyPr>
          <a:lstStyle/>
          <a:p>
            <a:r>
              <a:rPr lang="es-MX" sz="1000" b="1" i="1" dirty="0"/>
              <a:t>* </a:t>
            </a:r>
            <a:r>
              <a:rPr lang="es-MX" sz="1000" i="1" dirty="0"/>
              <a:t>No se cuantifican Grupo 16 de Policía Auxiliar, Grupo 20 de Policía Auxiliar y DARE Municipio de Zapotlán el Grande, ya que son entidades inactivas; sin embargo, aún presentan adeudo al Instituto. </a:t>
            </a:r>
          </a:p>
        </p:txBody>
      </p:sp>
      <p:pic>
        <p:nvPicPr>
          <p:cNvPr id="4" name="Imagen 3"/>
          <p:cNvPicPr>
            <a:picLocks noChangeAspect="1"/>
          </p:cNvPicPr>
          <p:nvPr/>
        </p:nvPicPr>
        <p:blipFill>
          <a:blip r:embed="rId3"/>
          <a:stretch>
            <a:fillRect/>
          </a:stretch>
        </p:blipFill>
        <p:spPr>
          <a:xfrm>
            <a:off x="1862092" y="1326589"/>
            <a:ext cx="5419814" cy="3017782"/>
          </a:xfrm>
          <a:prstGeom prst="rect">
            <a:avLst/>
          </a:prstGeom>
        </p:spPr>
      </p:pic>
      <p:graphicFrame>
        <p:nvGraphicFramePr>
          <p:cNvPr id="12" name="Objeto 11"/>
          <p:cNvGraphicFramePr>
            <a:graphicFrameLocks noChangeAspect="1"/>
          </p:cNvGraphicFramePr>
          <p:nvPr>
            <p:extLst>
              <p:ext uri="{D42A27DB-BD31-4B8C-83A1-F6EECF244321}">
                <p14:modId xmlns:p14="http://schemas.microsoft.com/office/powerpoint/2010/main" val="1829282280"/>
              </p:ext>
            </p:extLst>
          </p:nvPr>
        </p:nvGraphicFramePr>
        <p:xfrm>
          <a:off x="2085269" y="4344371"/>
          <a:ext cx="4973461" cy="1611868"/>
        </p:xfrm>
        <a:graphic>
          <a:graphicData uri="http://schemas.openxmlformats.org/presentationml/2006/ole">
            <mc:AlternateContent xmlns:mc="http://schemas.openxmlformats.org/markup-compatibility/2006">
              <mc:Choice xmlns:v="urn:schemas-microsoft-com:vml" Requires="v">
                <p:oleObj spid="_x0000_s4119" name="Hoja de cálculo" r:id="rId4" imgW="4467251" imgH="1447924" progId="Excel.Sheet.12">
                  <p:embed/>
                </p:oleObj>
              </mc:Choice>
              <mc:Fallback>
                <p:oleObj name="Hoja de cálculo" r:id="rId4" imgW="4467251" imgH="1447924" progId="Excel.Sheet.12">
                  <p:embed/>
                  <p:pic>
                    <p:nvPicPr>
                      <p:cNvPr id="4" name="Objeto 3"/>
                      <p:cNvPicPr/>
                      <p:nvPr/>
                    </p:nvPicPr>
                    <p:blipFill>
                      <a:blip r:embed="rId5"/>
                      <a:stretch>
                        <a:fillRect/>
                      </a:stretch>
                    </p:blipFill>
                    <p:spPr>
                      <a:xfrm>
                        <a:off x="2085269" y="4344371"/>
                        <a:ext cx="4973461" cy="1611868"/>
                      </a:xfrm>
                      <a:prstGeom prst="rect">
                        <a:avLst/>
                      </a:prstGeom>
                    </p:spPr>
                  </p:pic>
                </p:oleObj>
              </mc:Fallback>
            </mc:AlternateContent>
          </a:graphicData>
        </a:graphic>
      </p:graphicFrame>
      <p:sp>
        <p:nvSpPr>
          <p:cNvPr id="13"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8134839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30372"/>
            <a:ext cx="6848272" cy="7352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Entidades Públicas Patronales </a:t>
            </a:r>
          </a:p>
          <a:p>
            <a:pPr marL="0" algn="ctr"/>
            <a:r>
              <a:rPr lang="es-MX" sz="2000" b="1" dirty="0">
                <a:solidFill>
                  <a:schemeClr val="bg1">
                    <a:lumMod val="95000"/>
                  </a:schemeClr>
                </a:solidFill>
                <a:latin typeface="+mj-lt"/>
              </a:rPr>
              <a:t>Enero 2021</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48</a:t>
            </a:fld>
            <a:endParaRPr lang="es-MX" dirty="0"/>
          </a:p>
        </p:txBody>
      </p:sp>
      <p:sp>
        <p:nvSpPr>
          <p:cNvPr id="7" name="Marcador de texto 2"/>
          <p:cNvSpPr txBox="1">
            <a:spLocks/>
          </p:cNvSpPr>
          <p:nvPr/>
        </p:nvSpPr>
        <p:spPr>
          <a:xfrm>
            <a:off x="241300" y="819345"/>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a:solidFill>
                  <a:schemeClr val="bg1">
                    <a:lumMod val="50000"/>
                  </a:schemeClr>
                </a:solidFill>
              </a:rPr>
              <a:t>En proceso jurídico</a:t>
            </a:r>
          </a:p>
        </p:txBody>
      </p:sp>
      <p:pic>
        <p:nvPicPr>
          <p:cNvPr id="4" name="Imagen 3"/>
          <p:cNvPicPr>
            <a:picLocks noChangeAspect="1"/>
          </p:cNvPicPr>
          <p:nvPr/>
        </p:nvPicPr>
        <p:blipFill>
          <a:blip r:embed="rId2"/>
          <a:stretch>
            <a:fillRect/>
          </a:stretch>
        </p:blipFill>
        <p:spPr>
          <a:xfrm>
            <a:off x="41663" y="1222402"/>
            <a:ext cx="8990042" cy="5222399"/>
          </a:xfrm>
          <a:prstGeom prst="rect">
            <a:avLst/>
          </a:prstGeom>
        </p:spPr>
      </p:pic>
      <p:sp>
        <p:nvSpPr>
          <p:cNvPr id="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942013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418563" y="2227472"/>
            <a:ext cx="5742296" cy="764118"/>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4. Estados Financieros</a:t>
            </a: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418563" y="2991590"/>
            <a:ext cx="5742296" cy="769045"/>
          </a:xfrm>
        </p:spPr>
        <p:txBody>
          <a:bodyPr>
            <a:normAutofit/>
          </a:bodyPr>
          <a:lstStyle/>
          <a:p>
            <a:r>
              <a:rPr lang="es-MX" sz="3600" dirty="0">
                <a:solidFill>
                  <a:schemeClr val="tx1">
                    <a:lumMod val="65000"/>
                    <a:lumOff val="35000"/>
                  </a:schemeClr>
                </a:solidFill>
                <a:effectLst>
                  <a:outerShdw blurRad="38100" dist="38100" dir="2700000" algn="tl">
                    <a:srgbClr val="000000">
                      <a:alpha val="43137"/>
                    </a:srgbClr>
                  </a:outerShdw>
                </a:effectLst>
              </a:rPr>
              <a:t>Enero 2021</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4</a:t>
            </a:fld>
            <a:endParaRPr lang="en-US" dirty="0"/>
          </a:p>
        </p:txBody>
      </p:sp>
      <p:sp>
        <p:nvSpPr>
          <p:cNvPr id="6" name="Rectángulo 5"/>
          <p:cNvSpPr/>
          <p:nvPr/>
        </p:nvSpPr>
        <p:spPr>
          <a:xfrm>
            <a:off x="334851" y="5340816"/>
            <a:ext cx="8569209"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cuatro del orden del día, relativo a la presentación los </a:t>
            </a:r>
            <a:r>
              <a:rPr lang="es-MX" sz="1200" i="1" dirty="0"/>
              <a:t>Estados Financieros </a:t>
            </a:r>
            <a:r>
              <a:rPr lang="es-MX" sz="1200" dirty="0"/>
              <a:t>, el Encargado del Despacho de la Dirección General del Instituto de Pensiones del Estado de Jalisco, Mario Eduardo Rodríguez Ponce, con fundamento en lo establecido en el artículo 154 fracción XVIII de la Ley del Instituto de Pensiones del Estado de Jalisco, presenta los </a:t>
            </a:r>
            <a:r>
              <a:rPr lang="es-MX" sz="1200" i="1" dirty="0"/>
              <a:t>Estados Financieros</a:t>
            </a:r>
            <a:r>
              <a:rPr lang="es-MX" sz="1200" dirty="0"/>
              <a:t> al mes de enero 2021, conforme al siguiente reporte:</a:t>
            </a:r>
          </a:p>
        </p:txBody>
      </p:sp>
      <p:sp>
        <p:nvSpPr>
          <p:cNvPr id="8" name="Marcador de pie de página 2"/>
          <p:cNvSpPr txBox="1">
            <a:spLocks/>
          </p:cNvSpPr>
          <p:nvPr/>
        </p:nvSpPr>
        <p:spPr>
          <a:xfrm>
            <a:off x="2947737" y="642652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7836342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F5E58AE-96D2-45FC-96FE-2B21174429C3}" type="slidenum">
              <a:rPr lang="es-MX" smtClean="0"/>
              <a:t>49</a:t>
            </a:fld>
            <a:endParaRPr lang="es-MX" dirty="0"/>
          </a:p>
        </p:txBody>
      </p:sp>
      <p:sp>
        <p:nvSpPr>
          <p:cNvPr id="5" name="Marcador de texto 2"/>
          <p:cNvSpPr txBox="1">
            <a:spLocks/>
          </p:cNvSpPr>
          <p:nvPr/>
        </p:nvSpPr>
        <p:spPr>
          <a:xfrm>
            <a:off x="175367" y="853280"/>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a:solidFill>
                  <a:schemeClr val="bg1">
                    <a:lumMod val="50000"/>
                  </a:schemeClr>
                </a:solidFill>
              </a:rPr>
              <a:t>Requeridos</a:t>
            </a:r>
          </a:p>
        </p:txBody>
      </p:sp>
      <p:sp>
        <p:nvSpPr>
          <p:cNvPr id="9" name="2 Título"/>
          <p:cNvSpPr txBox="1">
            <a:spLocks/>
          </p:cNvSpPr>
          <p:nvPr/>
        </p:nvSpPr>
        <p:spPr>
          <a:xfrm>
            <a:off x="1653702" y="-30372"/>
            <a:ext cx="6848272" cy="7352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Entidades Públicas Patronales </a:t>
            </a:r>
          </a:p>
          <a:p>
            <a:pPr marL="0" algn="ctr"/>
            <a:r>
              <a:rPr lang="es-MX" sz="2000" b="1" dirty="0">
                <a:solidFill>
                  <a:schemeClr val="bg1">
                    <a:lumMod val="95000"/>
                  </a:schemeClr>
                </a:solidFill>
                <a:latin typeface="+mj-lt"/>
              </a:rPr>
              <a:t>Enero 2021</a:t>
            </a:r>
          </a:p>
        </p:txBody>
      </p:sp>
      <p:pic>
        <p:nvPicPr>
          <p:cNvPr id="4" name="Imagen 3"/>
          <p:cNvPicPr>
            <a:picLocks noChangeAspect="1"/>
          </p:cNvPicPr>
          <p:nvPr/>
        </p:nvPicPr>
        <p:blipFill>
          <a:blip r:embed="rId3"/>
          <a:stretch>
            <a:fillRect/>
          </a:stretch>
        </p:blipFill>
        <p:spPr>
          <a:xfrm>
            <a:off x="165913" y="1272380"/>
            <a:ext cx="8758454" cy="4659911"/>
          </a:xfrm>
          <a:prstGeom prst="rect">
            <a:avLst/>
          </a:prstGeom>
        </p:spPr>
      </p:pic>
      <p:graphicFrame>
        <p:nvGraphicFramePr>
          <p:cNvPr id="8" name="Objeto 7"/>
          <p:cNvGraphicFramePr>
            <a:graphicFrameLocks noChangeAspect="1"/>
          </p:cNvGraphicFramePr>
          <p:nvPr>
            <p:extLst>
              <p:ext uri="{D42A27DB-BD31-4B8C-83A1-F6EECF244321}">
                <p14:modId xmlns:p14="http://schemas.microsoft.com/office/powerpoint/2010/main" val="3135430164"/>
              </p:ext>
            </p:extLst>
          </p:nvPr>
        </p:nvGraphicFramePr>
        <p:xfrm>
          <a:off x="165913" y="5989874"/>
          <a:ext cx="8975012" cy="154446"/>
        </p:xfrm>
        <a:graphic>
          <a:graphicData uri="http://schemas.openxmlformats.org/presentationml/2006/ole">
            <mc:AlternateContent xmlns:mc="http://schemas.openxmlformats.org/markup-compatibility/2006">
              <mc:Choice xmlns:v="urn:schemas-microsoft-com:vml" Requires="v">
                <p:oleObj spid="_x0000_s5143" name="Hoja de cálculo" r:id="rId4" imgW="12172984" imgH="200021" progId="Excel.Sheet.12">
                  <p:embed/>
                </p:oleObj>
              </mc:Choice>
              <mc:Fallback>
                <p:oleObj name="Hoja de cálculo" r:id="rId4" imgW="12172984" imgH="200021" progId="Excel.Sheet.12">
                  <p:embed/>
                  <p:pic>
                    <p:nvPicPr>
                      <p:cNvPr id="5" name="Objeto 4"/>
                      <p:cNvPicPr/>
                      <p:nvPr/>
                    </p:nvPicPr>
                    <p:blipFill>
                      <a:blip r:embed="rId5"/>
                      <a:stretch>
                        <a:fillRect/>
                      </a:stretch>
                    </p:blipFill>
                    <p:spPr>
                      <a:xfrm>
                        <a:off x="165913" y="5989874"/>
                        <a:ext cx="8975012" cy="154446"/>
                      </a:xfrm>
                      <a:prstGeom prst="rect">
                        <a:avLst/>
                      </a:prstGeom>
                    </p:spPr>
                  </p:pic>
                </p:oleObj>
              </mc:Fallback>
            </mc:AlternateContent>
          </a:graphicData>
        </a:graphic>
      </p:graphicFrame>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6803436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F5E58AE-96D2-45FC-96FE-2B21174429C3}" type="slidenum">
              <a:rPr lang="es-MX" smtClean="0"/>
              <a:t>50</a:t>
            </a:fld>
            <a:endParaRPr lang="es-MX" dirty="0"/>
          </a:p>
        </p:txBody>
      </p:sp>
      <p:sp>
        <p:nvSpPr>
          <p:cNvPr id="5" name="Marcador de texto 2"/>
          <p:cNvSpPr txBox="1">
            <a:spLocks/>
          </p:cNvSpPr>
          <p:nvPr/>
        </p:nvSpPr>
        <p:spPr>
          <a:xfrm>
            <a:off x="237300" y="934778"/>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a:solidFill>
                  <a:schemeClr val="bg1">
                    <a:lumMod val="50000"/>
                  </a:schemeClr>
                </a:solidFill>
              </a:rPr>
              <a:t>Incumplimiento de Convenios</a:t>
            </a:r>
          </a:p>
        </p:txBody>
      </p:sp>
      <p:sp>
        <p:nvSpPr>
          <p:cNvPr id="7" name="CuadroTexto 6"/>
          <p:cNvSpPr txBox="1"/>
          <p:nvPr/>
        </p:nvSpPr>
        <p:spPr>
          <a:xfrm>
            <a:off x="341682" y="6081070"/>
            <a:ext cx="8574952" cy="461665"/>
          </a:xfrm>
          <a:prstGeom prst="rect">
            <a:avLst/>
          </a:prstGeom>
          <a:noFill/>
        </p:spPr>
        <p:txBody>
          <a:bodyPr wrap="square" rtlCol="0">
            <a:spAutoFit/>
          </a:bodyPr>
          <a:lstStyle/>
          <a:p>
            <a:pPr marL="285750" indent="-285750">
              <a:buFont typeface="Wingdings" panose="05000000000000000000" pitchFamily="2" charset="2"/>
              <a:buChar char="ü"/>
            </a:pPr>
            <a:r>
              <a:rPr lang="es-MX" sz="1200" dirty="0"/>
              <a:t>Una vez presentado el reporte de adeudos de </a:t>
            </a:r>
            <a:r>
              <a:rPr lang="es-MX" sz="1200" i="1" dirty="0"/>
              <a:t>Entidades Públicas Patronales al mes de enero de 2021</a:t>
            </a:r>
            <a:r>
              <a:rPr lang="es-MX" sz="1200" dirty="0"/>
              <a:t>, los miembros del Consejo Directivo </a:t>
            </a:r>
            <a:r>
              <a:rPr lang="es-MX" sz="1200" i="1" dirty="0"/>
              <a:t>quedan enterados del mismo.</a:t>
            </a:r>
          </a:p>
        </p:txBody>
      </p:sp>
      <p:sp>
        <p:nvSpPr>
          <p:cNvPr id="12" name="2 Título"/>
          <p:cNvSpPr txBox="1">
            <a:spLocks/>
          </p:cNvSpPr>
          <p:nvPr/>
        </p:nvSpPr>
        <p:spPr>
          <a:xfrm>
            <a:off x="1653702" y="7728"/>
            <a:ext cx="6848272" cy="7352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Entidades Públicas Patronales </a:t>
            </a:r>
          </a:p>
          <a:p>
            <a:pPr marL="0" algn="ctr"/>
            <a:r>
              <a:rPr lang="es-MX" sz="2000" b="1" dirty="0">
                <a:solidFill>
                  <a:schemeClr val="bg1">
                    <a:lumMod val="95000"/>
                  </a:schemeClr>
                </a:solidFill>
                <a:latin typeface="+mj-lt"/>
              </a:rPr>
              <a:t>Enero 2021</a:t>
            </a:r>
          </a:p>
        </p:txBody>
      </p:sp>
      <p:pic>
        <p:nvPicPr>
          <p:cNvPr id="4" name="Imagen 3"/>
          <p:cNvPicPr>
            <a:picLocks noChangeAspect="1"/>
          </p:cNvPicPr>
          <p:nvPr/>
        </p:nvPicPr>
        <p:blipFill>
          <a:blip r:embed="rId3"/>
          <a:stretch>
            <a:fillRect/>
          </a:stretch>
        </p:blipFill>
        <p:spPr>
          <a:xfrm>
            <a:off x="259564" y="1545706"/>
            <a:ext cx="8657070" cy="2548349"/>
          </a:xfrm>
          <a:prstGeom prst="rect">
            <a:avLst/>
          </a:prstGeom>
        </p:spPr>
      </p:pic>
      <p:sp>
        <p:nvSpPr>
          <p:cNvPr id="10"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0295171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920922"/>
            <a:ext cx="6134100" cy="1143000"/>
          </a:xfrm>
        </p:spPr>
        <p:txBody>
          <a:bodyPr/>
          <a:lstStyle/>
          <a:p>
            <a:r>
              <a:rPr lang="es-MX" sz="3600" b="1" dirty="0">
                <a:solidFill>
                  <a:schemeClr val="tx1">
                    <a:lumMod val="65000"/>
                    <a:lumOff val="35000"/>
                  </a:schemeClr>
                </a:solidFill>
                <a:effectLst>
                  <a:outerShdw blurRad="38100" dist="38100" dir="2700000" algn="tl">
                    <a:srgbClr val="000000">
                      <a:alpha val="43137"/>
                    </a:srgbClr>
                  </a:outerShdw>
                </a:effectLst>
              </a:rPr>
              <a:t>7. Estudio Actuarial </a:t>
            </a:r>
            <a:br>
              <a:rPr lang="es-MX" sz="3600" b="1" dirty="0">
                <a:solidFill>
                  <a:schemeClr val="tx1">
                    <a:lumMod val="65000"/>
                    <a:lumOff val="35000"/>
                  </a:schemeClr>
                </a:solidFill>
                <a:effectLst>
                  <a:outerShdw blurRad="38100" dist="38100" dir="2700000" algn="tl">
                    <a:srgbClr val="000000">
                      <a:alpha val="43137"/>
                    </a:srgbClr>
                  </a:outerShdw>
                </a:effectLst>
              </a:rPr>
            </a:br>
            <a:r>
              <a:rPr lang="es-MX" sz="3200" dirty="0">
                <a:solidFill>
                  <a:schemeClr val="tx1">
                    <a:lumMod val="65000"/>
                    <a:lumOff val="35000"/>
                  </a:schemeClr>
                </a:solidFill>
                <a:effectLst>
                  <a:outerShdw blurRad="38100" dist="38100" dir="2700000" algn="tl">
                    <a:srgbClr val="000000">
                      <a:alpha val="43137"/>
                    </a:srgbClr>
                  </a:outerShdw>
                </a:effectLst>
              </a:rPr>
              <a:t>(Base 2019)</a:t>
            </a:r>
            <a:br>
              <a:rPr lang="es-MX" sz="3600" u="sng" dirty="0">
                <a:solidFill>
                  <a:schemeClr val="tx1">
                    <a:lumMod val="65000"/>
                    <a:lumOff val="35000"/>
                  </a:schemeClr>
                </a:solidFill>
                <a:effectLst>
                  <a:outerShdw blurRad="38100" dist="38100" dir="2700000" algn="tl">
                    <a:srgbClr val="000000">
                      <a:alpha val="43137"/>
                    </a:srgbClr>
                  </a:outerShdw>
                </a:effectLst>
              </a:rPr>
            </a:b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51</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ángulo 5"/>
          <p:cNvSpPr/>
          <p:nvPr/>
        </p:nvSpPr>
        <p:spPr>
          <a:xfrm>
            <a:off x="377632" y="5405669"/>
            <a:ext cx="8569209"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siete del orden del día, relativo a la presentación del </a:t>
            </a:r>
            <a:r>
              <a:rPr lang="es-MX" sz="1200" i="1" dirty="0"/>
              <a:t>Estudio Actuarial</a:t>
            </a:r>
            <a:r>
              <a:rPr lang="es-MX" sz="1200" dirty="0"/>
              <a:t>, el Encargado del Despacho de la Dirección General del Instituto de Pensiones del Estado de Jalisco, Mario Eduardo Rodríguez Ponce, con fundamento en lo establecido en el artículo 154 fracción XXII de la Ley del Instituto de Pensiones del Estado de Jalisco, presenta el </a:t>
            </a:r>
            <a:r>
              <a:rPr lang="es-MX" sz="1200" i="1" dirty="0"/>
              <a:t>Estudio Actuarial Base 2019 </a:t>
            </a:r>
            <a:r>
              <a:rPr lang="es-MX" sz="1200" dirty="0"/>
              <a:t>conforme al siguiente reporte general:</a:t>
            </a:r>
          </a:p>
        </p:txBody>
      </p:sp>
    </p:spTree>
    <p:extLst>
      <p:ext uri="{BB962C8B-B14F-4D97-AF65-F5344CB8AC3E}">
        <p14:creationId xmlns:p14="http://schemas.microsoft.com/office/powerpoint/2010/main" val="41973829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780674" y="114300"/>
            <a:ext cx="6241108" cy="495299"/>
          </a:xfrm>
        </p:spPr>
        <p:txBody>
          <a:bodyPr/>
          <a:lstStyle/>
          <a:p>
            <a:r>
              <a:rPr lang="es-MX" sz="2000" dirty="0">
                <a:latin typeface="+mj-lt"/>
              </a:rPr>
              <a:t>Estudio Actuarial (base 2019)</a:t>
            </a:r>
          </a:p>
        </p:txBody>
      </p:sp>
      <p:sp>
        <p:nvSpPr>
          <p:cNvPr id="3" name="Marcador de texto 2"/>
          <p:cNvSpPr>
            <a:spLocks noGrp="1"/>
          </p:cNvSpPr>
          <p:nvPr>
            <p:ph type="body" sz="quarter" idx="14"/>
          </p:nvPr>
        </p:nvSpPr>
        <p:spPr/>
        <p:txBody>
          <a:bodyPr/>
          <a:lstStyle/>
          <a:p>
            <a:r>
              <a:rPr lang="es-MX" sz="1800" dirty="0">
                <a:latin typeface="+mj-lt"/>
              </a:rPr>
              <a:t>Antecedentes</a:t>
            </a:r>
          </a:p>
        </p:txBody>
      </p:sp>
      <p:sp>
        <p:nvSpPr>
          <p:cNvPr id="4" name="Marcador de texto 3"/>
          <p:cNvSpPr>
            <a:spLocks noGrp="1"/>
          </p:cNvSpPr>
          <p:nvPr>
            <p:ph type="body" sz="quarter" idx="15"/>
          </p:nvPr>
        </p:nvSpPr>
        <p:spPr>
          <a:xfrm>
            <a:off x="589972" y="1275097"/>
            <a:ext cx="7938655" cy="4940300"/>
          </a:xfrm>
        </p:spPr>
        <p:txBody>
          <a:bodyPr/>
          <a:lstStyle/>
          <a:p>
            <a:pPr marL="285750" indent="-285750">
              <a:buFont typeface="Arial" panose="020B0604020202020204" pitchFamily="34" charset="0"/>
              <a:buChar char="•"/>
            </a:pPr>
            <a:r>
              <a:rPr lang="es-MX" sz="1600" dirty="0">
                <a:latin typeface="+mn-lt"/>
              </a:rPr>
              <a:t>De conformidad con el articulo 5 fracción V de la Ley de Disciplina Financiera, en correlación con el artículo 153 fracción XII de la Ley del Instituto de Pensiones del Estado de Jalisco, el Instituto tiene la obligación de realizar un estudio actuarial por lo menos cada 3 (tres) años.</a:t>
            </a:r>
          </a:p>
          <a:p>
            <a:pPr marL="285750" indent="-285750">
              <a:buFont typeface="Arial" panose="020B0604020202020204" pitchFamily="34" charset="0"/>
              <a:buChar char="•"/>
            </a:pPr>
            <a:r>
              <a:rPr lang="es-MX" sz="1600" dirty="0">
                <a:latin typeface="+mn-lt"/>
              </a:rPr>
              <a:t>En fecha 5 de noviembre de 2020, según Acta de Fallo relacionada a la Licitación Pública Nacional IPEJAL-DGA-UCC-LPN-010/2020, se adjudicó al proveedor “Valuaciones Actuariales del Norte S.C” la Contratación de los Servicios de Valuación Actuarial para el Instituto 2020.</a:t>
            </a:r>
          </a:p>
          <a:p>
            <a:pPr marL="285750" indent="-285750">
              <a:buFont typeface="Arial" panose="020B0604020202020204" pitchFamily="34" charset="0"/>
              <a:buChar char="•"/>
            </a:pPr>
            <a:r>
              <a:rPr lang="es-MX" sz="1600" dirty="0">
                <a:latin typeface="+mn-lt"/>
              </a:rPr>
              <a:t>La Unidad de Estudios Económicos, Actuariales y Presupuesto fue la responsable durante los 2 meses posteriores a la adjudicación, de otorgar y dar seguimiento a los requerimientos realizados por el despacho actuarial.</a:t>
            </a:r>
          </a:p>
          <a:p>
            <a:pPr marL="285750" indent="-285750">
              <a:buFont typeface="Arial" panose="020B0604020202020204" pitchFamily="34" charset="0"/>
              <a:buChar char="•"/>
            </a:pPr>
            <a:r>
              <a:rPr lang="es-MX" sz="1600" dirty="0">
                <a:latin typeface="+mn-lt"/>
              </a:rPr>
              <a:t>En fecha 12 de febrero de 2021 la Unidad de Estudios Económicos, Actuariales y Presupuesto recibió a satisfacción el Estudio Actuarial base 2019 por parte del proveedor.</a:t>
            </a:r>
          </a:p>
          <a:p>
            <a:pPr marL="285750" indent="-285750">
              <a:buFont typeface="Arial" panose="020B0604020202020204" pitchFamily="34" charset="0"/>
              <a:buChar char="•"/>
            </a:pPr>
            <a:endParaRPr lang="es-MX" sz="1600" dirty="0">
              <a:latin typeface="+mn-lt"/>
            </a:endParaRPr>
          </a:p>
        </p:txBody>
      </p:sp>
      <p:sp>
        <p:nvSpPr>
          <p:cNvPr id="6" name="Marcador de pie de página 2"/>
          <p:cNvSpPr txBox="1">
            <a:spLocks/>
          </p:cNvSpPr>
          <p:nvPr/>
        </p:nvSpPr>
        <p:spPr>
          <a:xfrm>
            <a:off x="2931695" y="6428707"/>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9" name="Marcador de número de diapositiva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rPr>
              <a:t>55</a:t>
            </a:r>
          </a:p>
        </p:txBody>
      </p:sp>
    </p:spTree>
    <p:extLst>
      <p:ext uri="{BB962C8B-B14F-4D97-AF65-F5344CB8AC3E}">
        <p14:creationId xmlns:p14="http://schemas.microsoft.com/office/powerpoint/2010/main" val="27650626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sz="1800" dirty="0">
                <a:latin typeface="+mj-lt"/>
              </a:rPr>
              <a:t>Resumen Ejecutivo de Resultados</a:t>
            </a:r>
          </a:p>
        </p:txBody>
      </p:sp>
      <p:sp>
        <p:nvSpPr>
          <p:cNvPr id="4" name="Marcador de texto 3"/>
          <p:cNvSpPr>
            <a:spLocks noGrp="1"/>
          </p:cNvSpPr>
          <p:nvPr>
            <p:ph type="body" sz="quarter" idx="15"/>
          </p:nvPr>
        </p:nvSpPr>
        <p:spPr/>
        <p:txBody>
          <a:bodyPr/>
          <a:lstStyle/>
          <a:p>
            <a:pPr marL="342900" indent="-342900">
              <a:buFont typeface="+mj-lt"/>
              <a:buAutoNum type="arabicParenR"/>
            </a:pPr>
            <a:r>
              <a:rPr lang="es-MX" sz="1800" dirty="0">
                <a:latin typeface="+mn-lt"/>
              </a:rPr>
              <a:t>Población Afiliada</a:t>
            </a: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endParaRPr lang="es-MX" sz="1800" dirty="0">
              <a:latin typeface="+mn-lt"/>
            </a:endParaRPr>
          </a:p>
          <a:p>
            <a:pPr marL="342900" indent="-342900">
              <a:buAutoNum type="arabicParenR"/>
            </a:pPr>
            <a:r>
              <a:rPr lang="es-MX" sz="1800" dirty="0">
                <a:latin typeface="+mn-lt"/>
              </a:rPr>
              <a:t>Monto de la Reserva $38,651’135,367.35</a:t>
            </a:r>
          </a:p>
        </p:txBody>
      </p:sp>
      <p:pic>
        <p:nvPicPr>
          <p:cNvPr id="5" name="Imagen 4"/>
          <p:cNvPicPr>
            <a:picLocks noChangeAspect="1"/>
          </p:cNvPicPr>
          <p:nvPr/>
        </p:nvPicPr>
        <p:blipFill>
          <a:blip r:embed="rId2">
            <a:clrChange>
              <a:clrFrom>
                <a:srgbClr val="FFFFFF"/>
              </a:clrFrom>
              <a:clrTo>
                <a:srgbClr val="FFFFFF">
                  <a:alpha val="0"/>
                </a:srgbClr>
              </a:clrTo>
            </a:clrChange>
          </a:blip>
          <a:stretch>
            <a:fillRect/>
          </a:stretch>
        </p:blipFill>
        <p:spPr>
          <a:xfrm>
            <a:off x="487259" y="1760136"/>
            <a:ext cx="8159436" cy="4117261"/>
          </a:xfrm>
          <a:prstGeom prst="rect">
            <a:avLst/>
          </a:prstGeom>
        </p:spPr>
      </p:pic>
      <p:sp>
        <p:nvSpPr>
          <p:cNvPr id="7" name="Marcador de texto 1"/>
          <p:cNvSpPr>
            <a:spLocks noGrp="1"/>
          </p:cNvSpPr>
          <p:nvPr>
            <p:ph type="body" sz="quarter" idx="13"/>
          </p:nvPr>
        </p:nvSpPr>
        <p:spPr>
          <a:xfrm>
            <a:off x="1780674" y="114300"/>
            <a:ext cx="6241108" cy="495299"/>
          </a:xfrm>
        </p:spPr>
        <p:txBody>
          <a:bodyPr/>
          <a:lstStyle/>
          <a:p>
            <a:r>
              <a:rPr lang="es-MX" sz="2000" dirty="0">
                <a:latin typeface="+mj-lt"/>
              </a:rPr>
              <a:t>Estudio Actuarial (base 2019)</a:t>
            </a:r>
          </a:p>
        </p:txBody>
      </p:sp>
      <p:sp>
        <p:nvSpPr>
          <p:cNvPr id="8" name="Marcador de pie de página 2"/>
          <p:cNvSpPr txBox="1">
            <a:spLocks/>
          </p:cNvSpPr>
          <p:nvPr/>
        </p:nvSpPr>
        <p:spPr>
          <a:xfrm>
            <a:off x="2947737" y="6428707"/>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10" name="Marcador de número de diapositiva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rPr>
              <a:t>56</a:t>
            </a:r>
          </a:p>
        </p:txBody>
      </p:sp>
    </p:spTree>
    <p:extLst>
      <p:ext uri="{BB962C8B-B14F-4D97-AF65-F5344CB8AC3E}">
        <p14:creationId xmlns:p14="http://schemas.microsoft.com/office/powerpoint/2010/main" val="20527058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241300" y="675106"/>
            <a:ext cx="8636000" cy="419100"/>
          </a:xfrm>
        </p:spPr>
        <p:txBody>
          <a:bodyPr/>
          <a:lstStyle/>
          <a:p>
            <a:r>
              <a:rPr lang="es-MX" sz="2000" dirty="0">
                <a:latin typeface="+mn-lt"/>
              </a:rPr>
              <a:t>Resumen Ejecutivo de Resultados</a:t>
            </a:r>
          </a:p>
        </p:txBody>
      </p:sp>
      <p:sp>
        <p:nvSpPr>
          <p:cNvPr id="4" name="Marcador de texto 3"/>
          <p:cNvSpPr>
            <a:spLocks noGrp="1"/>
          </p:cNvSpPr>
          <p:nvPr>
            <p:ph type="body" sz="quarter" idx="15"/>
          </p:nvPr>
        </p:nvSpPr>
        <p:spPr>
          <a:xfrm>
            <a:off x="241300" y="1159713"/>
            <a:ext cx="3929647" cy="444498"/>
          </a:xfrm>
        </p:spPr>
        <p:txBody>
          <a:bodyPr/>
          <a:lstStyle/>
          <a:p>
            <a:r>
              <a:rPr lang="es-MX" sz="1800" dirty="0">
                <a:latin typeface="+mn-lt"/>
              </a:rPr>
              <a:t>3) Valor Presente de las Obligaciones</a:t>
            </a:r>
          </a:p>
        </p:txBody>
      </p:sp>
      <p:pic>
        <p:nvPicPr>
          <p:cNvPr id="5" name="Imagen 4"/>
          <p:cNvPicPr>
            <a:picLocks noChangeAspect="1"/>
          </p:cNvPicPr>
          <p:nvPr/>
        </p:nvPicPr>
        <p:blipFill>
          <a:blip r:embed="rId2">
            <a:clrChange>
              <a:clrFrom>
                <a:srgbClr val="FFFFFF"/>
              </a:clrFrom>
              <a:clrTo>
                <a:srgbClr val="FFFFFF">
                  <a:alpha val="0"/>
                </a:srgbClr>
              </a:clrTo>
            </a:clrChange>
          </a:blip>
          <a:stretch>
            <a:fillRect/>
          </a:stretch>
        </p:blipFill>
        <p:spPr>
          <a:xfrm>
            <a:off x="1525226" y="1396030"/>
            <a:ext cx="6752003" cy="4945274"/>
          </a:xfrm>
          <a:prstGeom prst="rect">
            <a:avLst/>
          </a:prstGeom>
        </p:spPr>
      </p:pic>
      <p:sp>
        <p:nvSpPr>
          <p:cNvPr id="7" name="Marcador de texto 1"/>
          <p:cNvSpPr>
            <a:spLocks noGrp="1"/>
          </p:cNvSpPr>
          <p:nvPr>
            <p:ph type="body" sz="quarter" idx="13"/>
          </p:nvPr>
        </p:nvSpPr>
        <p:spPr>
          <a:xfrm>
            <a:off x="1780674" y="114300"/>
            <a:ext cx="6241108" cy="495299"/>
          </a:xfrm>
        </p:spPr>
        <p:txBody>
          <a:bodyPr/>
          <a:lstStyle/>
          <a:p>
            <a:r>
              <a:rPr lang="es-MX" sz="2000" dirty="0">
                <a:latin typeface="+mj-lt"/>
              </a:rPr>
              <a:t>Estudio Actuarial (base 2019)</a:t>
            </a:r>
          </a:p>
        </p:txBody>
      </p:sp>
      <p:sp>
        <p:nvSpPr>
          <p:cNvPr id="8" name="Marcador de pie de página 2"/>
          <p:cNvSpPr txBox="1">
            <a:spLocks/>
          </p:cNvSpPr>
          <p:nvPr/>
        </p:nvSpPr>
        <p:spPr>
          <a:xfrm>
            <a:off x="2931695"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11" name="Marcador de número de diapositiva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rPr>
              <a:t>57</a:t>
            </a:r>
          </a:p>
        </p:txBody>
      </p:sp>
    </p:spTree>
    <p:extLst>
      <p:ext uri="{BB962C8B-B14F-4D97-AF65-F5344CB8AC3E}">
        <p14:creationId xmlns:p14="http://schemas.microsoft.com/office/powerpoint/2010/main" val="25909397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sz="2000" dirty="0">
                <a:latin typeface="+mn-lt"/>
              </a:rPr>
              <a:t>Resumen Ejecutivo de Resultados</a:t>
            </a:r>
          </a:p>
        </p:txBody>
      </p:sp>
      <p:sp>
        <p:nvSpPr>
          <p:cNvPr id="4" name="Marcador de texto 3"/>
          <p:cNvSpPr>
            <a:spLocks noGrp="1"/>
          </p:cNvSpPr>
          <p:nvPr>
            <p:ph type="body" sz="quarter" idx="15"/>
          </p:nvPr>
        </p:nvSpPr>
        <p:spPr>
          <a:xfrm>
            <a:off x="241300" y="1311275"/>
            <a:ext cx="8648700" cy="4940300"/>
          </a:xfrm>
        </p:spPr>
        <p:txBody>
          <a:bodyPr/>
          <a:lstStyle/>
          <a:p>
            <a:r>
              <a:rPr lang="es-MX" sz="1800" dirty="0">
                <a:latin typeface="+mn-lt"/>
              </a:rPr>
              <a:t>4) Valor Presente de Aportaciones Futuras</a:t>
            </a:r>
          </a:p>
          <a:p>
            <a:endParaRPr lang="es-MX" sz="1800" dirty="0">
              <a:latin typeface="+mn-lt"/>
            </a:endParaRPr>
          </a:p>
          <a:p>
            <a:endParaRPr lang="es-MX" sz="1800" dirty="0">
              <a:latin typeface="+mn-lt"/>
            </a:endParaRPr>
          </a:p>
          <a:p>
            <a:endParaRPr lang="es-MX" sz="1800" dirty="0">
              <a:latin typeface="+mn-lt"/>
            </a:endParaRPr>
          </a:p>
          <a:p>
            <a:endParaRPr lang="es-MX" sz="1800" dirty="0">
              <a:latin typeface="+mn-lt"/>
            </a:endParaRPr>
          </a:p>
          <a:p>
            <a:r>
              <a:rPr lang="es-MX" sz="1800" dirty="0">
                <a:latin typeface="+mn-lt"/>
              </a:rPr>
              <a:t>5) Déficit / Superávit Actuarial (2 – 3 + 4)</a:t>
            </a:r>
          </a:p>
          <a:p>
            <a:endParaRPr lang="es-MX" sz="1800" dirty="0">
              <a:latin typeface="+mn-lt"/>
            </a:endParaRPr>
          </a:p>
          <a:p>
            <a:endParaRPr lang="es-MX" sz="1800" dirty="0">
              <a:latin typeface="+mn-lt"/>
            </a:endParaRPr>
          </a:p>
          <a:p>
            <a:endParaRPr lang="es-MX" sz="1800" dirty="0">
              <a:latin typeface="+mn-lt"/>
            </a:endParaRPr>
          </a:p>
          <a:p>
            <a:r>
              <a:rPr lang="es-MX" sz="1800" dirty="0">
                <a:latin typeface="+mn-lt"/>
              </a:rPr>
              <a:t>5) Período de Suficiencia</a:t>
            </a:r>
          </a:p>
        </p:txBody>
      </p:sp>
      <p:pic>
        <p:nvPicPr>
          <p:cNvPr id="5" name="Imagen 4"/>
          <p:cNvPicPr>
            <a:picLocks noChangeAspect="1"/>
          </p:cNvPicPr>
          <p:nvPr/>
        </p:nvPicPr>
        <p:blipFill>
          <a:blip r:embed="rId2">
            <a:clrChange>
              <a:clrFrom>
                <a:srgbClr val="FFFFFF"/>
              </a:clrFrom>
              <a:clrTo>
                <a:srgbClr val="FFFFFF">
                  <a:alpha val="0"/>
                </a:srgbClr>
              </a:clrTo>
            </a:clrChange>
          </a:blip>
          <a:stretch>
            <a:fillRect/>
          </a:stretch>
        </p:blipFill>
        <p:spPr>
          <a:xfrm>
            <a:off x="1263860" y="3603833"/>
            <a:ext cx="6343650" cy="895350"/>
          </a:xfrm>
          <a:prstGeom prst="rect">
            <a:avLst/>
          </a:prstGeom>
        </p:spPr>
      </p:pic>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2267953" y="4915778"/>
            <a:ext cx="4724400" cy="1143000"/>
          </a:xfrm>
          <a:prstGeom prst="rect">
            <a:avLst/>
          </a:prstGeom>
        </p:spPr>
      </p:pic>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1554402" y="1553623"/>
            <a:ext cx="6009796" cy="1633615"/>
          </a:xfrm>
          <a:prstGeom prst="rect">
            <a:avLst/>
          </a:prstGeom>
        </p:spPr>
      </p:pic>
      <p:sp>
        <p:nvSpPr>
          <p:cNvPr id="9" name="Marcador de texto 1"/>
          <p:cNvSpPr>
            <a:spLocks noGrp="1"/>
          </p:cNvSpPr>
          <p:nvPr>
            <p:ph type="body" sz="quarter" idx="13"/>
          </p:nvPr>
        </p:nvSpPr>
        <p:spPr>
          <a:xfrm>
            <a:off x="1780674" y="114300"/>
            <a:ext cx="6241108" cy="495299"/>
          </a:xfrm>
        </p:spPr>
        <p:txBody>
          <a:bodyPr/>
          <a:lstStyle/>
          <a:p>
            <a:r>
              <a:rPr lang="es-MX" sz="2000" dirty="0">
                <a:latin typeface="+mj-lt"/>
              </a:rPr>
              <a:t>Estudio Actuarial (base 2019)</a:t>
            </a:r>
          </a:p>
        </p:txBody>
      </p:sp>
      <p:sp>
        <p:nvSpPr>
          <p:cNvPr id="10" name="Marcador de pie de página 2"/>
          <p:cNvSpPr txBox="1">
            <a:spLocks/>
          </p:cNvSpPr>
          <p:nvPr/>
        </p:nvSpPr>
        <p:spPr>
          <a:xfrm>
            <a:off x="2915653" y="6428707"/>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a:t>
            </a:r>
            <a:r>
              <a:rPr lang="es-MX" dirty="0">
                <a:solidFill>
                  <a:prstClr val="black">
                    <a:tint val="75000"/>
                  </a:prstClr>
                </a:solidFill>
                <a:latin typeface="Candara"/>
              </a:rPr>
              <a:t>26 </a:t>
            </a: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12" name="Marcador de número de diapositiva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rPr>
              <a:t>58</a:t>
            </a:r>
          </a:p>
        </p:txBody>
      </p:sp>
    </p:spTree>
    <p:extLst>
      <p:ext uri="{BB962C8B-B14F-4D97-AF65-F5344CB8AC3E}">
        <p14:creationId xmlns:p14="http://schemas.microsoft.com/office/powerpoint/2010/main" val="40016656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sz="1800" dirty="0">
                <a:latin typeface="+mn-lt"/>
              </a:rPr>
              <a:t>Resumen Ejecutivo de Resultados</a:t>
            </a:r>
          </a:p>
        </p:txBody>
      </p:sp>
      <p:pic>
        <p:nvPicPr>
          <p:cNvPr id="11" name="Imagen 10"/>
          <p:cNvPicPr>
            <a:picLocks noChangeAspect="1"/>
          </p:cNvPicPr>
          <p:nvPr/>
        </p:nvPicPr>
        <p:blipFill>
          <a:blip r:embed="rId2"/>
          <a:stretch>
            <a:fillRect/>
          </a:stretch>
        </p:blipFill>
        <p:spPr>
          <a:xfrm>
            <a:off x="1780674" y="1384301"/>
            <a:ext cx="5364663" cy="3507284"/>
          </a:xfrm>
          <a:prstGeom prst="rect">
            <a:avLst/>
          </a:prstGeom>
        </p:spPr>
      </p:pic>
      <p:sp>
        <p:nvSpPr>
          <p:cNvPr id="6" name="Marcador de texto 1"/>
          <p:cNvSpPr>
            <a:spLocks noGrp="1"/>
          </p:cNvSpPr>
          <p:nvPr>
            <p:ph type="body" sz="quarter" idx="13"/>
          </p:nvPr>
        </p:nvSpPr>
        <p:spPr>
          <a:xfrm>
            <a:off x="1780674" y="114300"/>
            <a:ext cx="6241108" cy="495299"/>
          </a:xfrm>
        </p:spPr>
        <p:txBody>
          <a:bodyPr/>
          <a:lstStyle/>
          <a:p>
            <a:r>
              <a:rPr lang="es-MX" sz="2000" dirty="0">
                <a:latin typeface="+mj-lt"/>
              </a:rPr>
              <a:t>Estudio Actuarial (base 2019)</a:t>
            </a:r>
          </a:p>
        </p:txBody>
      </p:sp>
      <p:sp>
        <p:nvSpPr>
          <p:cNvPr id="7"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9" name="Marcador de número de diapositiva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rPr>
              <a:t>59</a:t>
            </a:r>
          </a:p>
        </p:txBody>
      </p:sp>
      <p:sp>
        <p:nvSpPr>
          <p:cNvPr id="8" name="6 CuadroTexto"/>
          <p:cNvSpPr txBox="1"/>
          <p:nvPr/>
        </p:nvSpPr>
        <p:spPr>
          <a:xfrm>
            <a:off x="174139" y="5947070"/>
            <a:ext cx="8770321" cy="461665"/>
          </a:xfrm>
          <a:prstGeom prst="rect">
            <a:avLst/>
          </a:prstGeom>
          <a:noFill/>
        </p:spPr>
        <p:txBody>
          <a:bodyPr wrap="square" rtlCol="0">
            <a:spAutoFit/>
          </a:bodyPr>
          <a:lstStyle/>
          <a:p>
            <a:pPr marL="285750" indent="-285750" algn="just">
              <a:buFont typeface="Wingdings" panose="05000000000000000000" pitchFamily="2" charset="2"/>
              <a:buChar char="ü"/>
            </a:pPr>
            <a:r>
              <a:rPr lang="es-MX" sz="1200" dirty="0">
                <a:solidFill>
                  <a:schemeClr val="tx1">
                    <a:lumMod val="85000"/>
                    <a:lumOff val="15000"/>
                  </a:schemeClr>
                </a:solidFill>
                <a:cs typeface="Arial" pitchFamily="34" charset="0"/>
              </a:rPr>
              <a:t>Con fundamento en el Artículo 153, Fracción XII, de la Ley del Instituto de Pensiones del Estado de Jalisco, se pone a la consideración del Consejo Directivo la </a:t>
            </a:r>
            <a:r>
              <a:rPr lang="es-MX" sz="1200" i="1" dirty="0">
                <a:solidFill>
                  <a:schemeClr val="tx1">
                    <a:lumMod val="85000"/>
                    <a:lumOff val="15000"/>
                  </a:schemeClr>
                </a:solidFill>
                <a:cs typeface="Arial" pitchFamily="34" charset="0"/>
              </a:rPr>
              <a:t>aprobación como presentado del Estudio Actuarial (Base 2019)</a:t>
            </a:r>
          </a:p>
        </p:txBody>
      </p:sp>
    </p:spTree>
    <p:extLst>
      <p:ext uri="{BB962C8B-B14F-4D97-AF65-F5344CB8AC3E}">
        <p14:creationId xmlns:p14="http://schemas.microsoft.com/office/powerpoint/2010/main" val="19814019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731062"/>
            <a:ext cx="6134100" cy="1143000"/>
          </a:xfrm>
        </p:spPr>
        <p:txBody>
          <a:bodyPr/>
          <a:lstStyle/>
          <a:p>
            <a:r>
              <a:rPr lang="es-MX" sz="3600" b="1" dirty="0">
                <a:solidFill>
                  <a:schemeClr val="tx1">
                    <a:lumMod val="65000"/>
                    <a:lumOff val="35000"/>
                  </a:schemeClr>
                </a:solidFill>
                <a:effectLst>
                  <a:outerShdw blurRad="38100" dist="38100" dir="2700000" algn="tl">
                    <a:srgbClr val="000000">
                      <a:alpha val="43137"/>
                    </a:srgbClr>
                  </a:outerShdw>
                </a:effectLst>
              </a:rPr>
              <a:t>8. Incremento a Pensionados</a:t>
            </a:r>
            <a:br>
              <a:rPr lang="es-MX" sz="3600" b="1" dirty="0">
                <a:solidFill>
                  <a:schemeClr val="tx1">
                    <a:lumMod val="65000"/>
                    <a:lumOff val="35000"/>
                  </a:schemeClr>
                </a:solidFill>
                <a:effectLst>
                  <a:outerShdw blurRad="38100" dist="38100" dir="2700000" algn="tl">
                    <a:srgbClr val="000000">
                      <a:alpha val="43137"/>
                    </a:srgbClr>
                  </a:outerShdw>
                </a:effectLst>
              </a:rPr>
            </a:br>
            <a:r>
              <a:rPr lang="es-MX" sz="3200" dirty="0">
                <a:solidFill>
                  <a:schemeClr val="tx1">
                    <a:lumMod val="65000"/>
                    <a:lumOff val="35000"/>
                  </a:schemeClr>
                </a:solidFill>
                <a:effectLst>
                  <a:outerShdw blurRad="38100" dist="38100" dir="2700000" algn="tl">
                    <a:srgbClr val="000000">
                      <a:alpha val="43137"/>
                    </a:srgbClr>
                  </a:outerShdw>
                </a:effectLst>
              </a:rPr>
              <a:t>2021</a:t>
            </a: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57</a:t>
            </a:fld>
            <a:endParaRPr lang="en-US" dirty="0"/>
          </a:p>
        </p:txBody>
      </p:sp>
      <p:sp>
        <p:nvSpPr>
          <p:cNvPr id="5" name="Marcador de pie de página 2"/>
          <p:cNvSpPr txBox="1">
            <a:spLocks/>
          </p:cNvSpPr>
          <p:nvPr/>
        </p:nvSpPr>
        <p:spPr>
          <a:xfrm>
            <a:off x="2947737" y="652350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7" name="Rectángulo 6"/>
          <p:cNvSpPr/>
          <p:nvPr/>
        </p:nvSpPr>
        <p:spPr>
          <a:xfrm>
            <a:off x="377632" y="5447871"/>
            <a:ext cx="8569209"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ocho del orden del día, relativo a la presentación del </a:t>
            </a:r>
            <a:r>
              <a:rPr lang="es-MX" sz="1200" i="1" dirty="0"/>
              <a:t>Incremento a Pensionados 2021</a:t>
            </a:r>
            <a:r>
              <a:rPr lang="es-MX" sz="1200" dirty="0"/>
              <a:t>, el Encargado del Despacho de la Dirección General del Instituto de Pensiones del Estado de Jalisco, Mario Eduardo Rodríguez Ponce, con fundamento en lo establecido en el artículo 154 Fracción XXII de la Ley del Instituto de Pensiones del Estado de Jalisco, presenta el </a:t>
            </a:r>
            <a:r>
              <a:rPr lang="es-MX" sz="1200" i="1" dirty="0"/>
              <a:t>Estudio Actuarial Base 2019 </a:t>
            </a:r>
            <a:r>
              <a:rPr lang="es-MX" sz="1200" dirty="0"/>
              <a:t>conforme al siguiente reporte general:</a:t>
            </a:r>
          </a:p>
        </p:txBody>
      </p:sp>
    </p:spTree>
    <p:extLst>
      <p:ext uri="{BB962C8B-B14F-4D97-AF65-F5344CB8AC3E}">
        <p14:creationId xmlns:p14="http://schemas.microsoft.com/office/powerpoint/2010/main" val="21052221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58</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Imagen 5"/>
          <p:cNvPicPr>
            <a:picLocks noChangeAspect="1"/>
          </p:cNvPicPr>
          <p:nvPr/>
        </p:nvPicPr>
        <p:blipFill>
          <a:blip r:embed="rId2"/>
          <a:stretch>
            <a:fillRect/>
          </a:stretch>
        </p:blipFill>
        <p:spPr>
          <a:xfrm>
            <a:off x="770786" y="781120"/>
            <a:ext cx="7782901" cy="4661310"/>
          </a:xfrm>
          <a:prstGeom prst="rect">
            <a:avLst/>
          </a:prstGeom>
        </p:spPr>
      </p:pic>
      <p:sp>
        <p:nvSpPr>
          <p:cNvPr id="7" name="CuadroTexto 6"/>
          <p:cNvSpPr txBox="1"/>
          <p:nvPr/>
        </p:nvSpPr>
        <p:spPr>
          <a:xfrm>
            <a:off x="283629" y="5690099"/>
            <a:ext cx="8680262" cy="584775"/>
          </a:xfrm>
          <a:prstGeom prst="rect">
            <a:avLst/>
          </a:prstGeom>
          <a:noFill/>
        </p:spPr>
        <p:txBody>
          <a:bodyPr wrap="square" rtlCol="0">
            <a:spAutoFit/>
          </a:bodyPr>
          <a:lstStyle/>
          <a:p>
            <a:r>
              <a:rPr lang="es-MX" sz="1600" dirty="0"/>
              <a:t>El incremento porcentual autorizado por el Consejo Directivo del ejercicio 2018 al 2020, es el promedio ponderado por rango de pensión.</a:t>
            </a:r>
          </a:p>
        </p:txBody>
      </p:sp>
      <p:pic>
        <p:nvPicPr>
          <p:cNvPr id="8" name="Imagen 7"/>
          <p:cNvPicPr>
            <a:picLocks noChangeAspect="1"/>
          </p:cNvPicPr>
          <p:nvPr/>
        </p:nvPicPr>
        <p:blipFill>
          <a:blip r:embed="rId3"/>
          <a:stretch>
            <a:fillRect/>
          </a:stretch>
        </p:blipFill>
        <p:spPr>
          <a:xfrm>
            <a:off x="1496904" y="1321177"/>
            <a:ext cx="6552727" cy="4121253"/>
          </a:xfrm>
          <a:prstGeom prst="rect">
            <a:avLst/>
          </a:prstGeom>
        </p:spPr>
      </p:pic>
      <p:sp>
        <p:nvSpPr>
          <p:cNvPr id="9" name="Marcador de texto 1"/>
          <p:cNvSpPr>
            <a:spLocks noGrp="1"/>
          </p:cNvSpPr>
          <p:nvPr>
            <p:ph type="body" sz="quarter" idx="14"/>
          </p:nvPr>
        </p:nvSpPr>
        <p:spPr>
          <a:xfrm>
            <a:off x="1804547" y="148685"/>
            <a:ext cx="6679013" cy="484909"/>
          </a:xfrm>
        </p:spPr>
        <p:txBody>
          <a:bodyPr/>
          <a:lstStyle/>
          <a:p>
            <a:r>
              <a:rPr lang="es-MX" sz="2000" b="0" dirty="0">
                <a:solidFill>
                  <a:schemeClr val="bg1"/>
                </a:solidFill>
              </a:rPr>
              <a:t>Histórico de Nómina de Pensionados 2010 - 2020</a:t>
            </a:r>
          </a:p>
        </p:txBody>
      </p:sp>
    </p:spTree>
    <p:extLst>
      <p:ext uri="{BB962C8B-B14F-4D97-AF65-F5344CB8AC3E}">
        <p14:creationId xmlns:p14="http://schemas.microsoft.com/office/powerpoint/2010/main" val="2294234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124691"/>
            <a:ext cx="6578061" cy="583647"/>
          </a:xfrm>
          <a:prstGeom prst="rect">
            <a:avLst/>
          </a:prstGeom>
        </p:spPr>
        <p:txBody>
          <a:bodyPr>
            <a:noAutofit/>
          </a:bodyPr>
          <a:lstStyle/>
          <a:p>
            <a:pPr marL="0" algn="ctr"/>
            <a:r>
              <a:rPr lang="es-MX" sz="2400" b="1" dirty="0">
                <a:solidFill>
                  <a:schemeClr val="bg1">
                    <a:lumMod val="95000"/>
                  </a:schemeClr>
                </a:solidFill>
              </a:rPr>
              <a:t>Estados Financieros </a:t>
            </a:r>
          </a:p>
        </p:txBody>
      </p:sp>
      <p:pic>
        <p:nvPicPr>
          <p:cNvPr id="15" name="9 Imagen" descr="Dctos.png">
            <a:hlinkClick r:id="rId3" action="ppaction://hlinkpres?slideindex=1&amp;slidetitle="/>
          </p:cNvPr>
          <p:cNvPicPr>
            <a:picLocks noChangeAspect="1"/>
          </p:cNvPicPr>
          <p:nvPr/>
        </p:nvPicPr>
        <p:blipFill>
          <a:blip r:embed="rId4" cstate="print"/>
          <a:stretch>
            <a:fillRect/>
          </a:stretch>
        </p:blipFill>
        <p:spPr>
          <a:xfrm>
            <a:off x="6850590" y="5687785"/>
            <a:ext cx="521386" cy="486837"/>
          </a:xfrm>
          <a:prstGeom prst="rect">
            <a:avLst/>
          </a:prstGeom>
        </p:spPr>
      </p:pic>
      <p:sp>
        <p:nvSpPr>
          <p:cNvPr id="16" name="17 CuadroTexto"/>
          <p:cNvSpPr txBox="1"/>
          <p:nvPr/>
        </p:nvSpPr>
        <p:spPr>
          <a:xfrm>
            <a:off x="6721788" y="6174622"/>
            <a:ext cx="778989" cy="400110"/>
          </a:xfrm>
          <a:prstGeom prst="rect">
            <a:avLst/>
          </a:prstGeom>
          <a:noFill/>
        </p:spPr>
        <p:txBody>
          <a:bodyPr wrap="square" rtlCol="0">
            <a:spAutoFit/>
          </a:bodyPr>
          <a:lstStyle/>
          <a:p>
            <a:pPr algn="ctr"/>
            <a:r>
              <a:rPr lang="es-MX" sz="1000" b="1" dirty="0">
                <a:solidFill>
                  <a:schemeClr val="bg1">
                    <a:lumMod val="50000"/>
                  </a:schemeClr>
                </a:solidFill>
              </a:rPr>
              <a:t>Reserva Técnica</a:t>
            </a:r>
          </a:p>
        </p:txBody>
      </p:sp>
      <p:pic>
        <p:nvPicPr>
          <p:cNvPr id="10" name="9 Imagen" descr="Dctos.png">
            <a:hlinkClick r:id="rId5" action="ppaction://hlinkfile"/>
          </p:cNvPr>
          <p:cNvPicPr>
            <a:picLocks noChangeAspect="1"/>
          </p:cNvPicPr>
          <p:nvPr/>
        </p:nvPicPr>
        <p:blipFill rotWithShape="1">
          <a:blip r:embed="rId4" cstate="print"/>
          <a:srcRect l="3310" t="3387" r="6864" b="4136"/>
          <a:stretch/>
        </p:blipFill>
        <p:spPr>
          <a:xfrm>
            <a:off x="7684820" y="5726335"/>
            <a:ext cx="466338" cy="448287"/>
          </a:xfrm>
          <a:prstGeom prst="rect">
            <a:avLst/>
          </a:prstGeom>
        </p:spPr>
      </p:pic>
      <p:sp>
        <p:nvSpPr>
          <p:cNvPr id="11" name="17 CuadroTexto"/>
          <p:cNvSpPr txBox="1"/>
          <p:nvPr/>
        </p:nvSpPr>
        <p:spPr>
          <a:xfrm>
            <a:off x="7500777" y="6174622"/>
            <a:ext cx="815931" cy="553998"/>
          </a:xfrm>
          <a:prstGeom prst="rect">
            <a:avLst/>
          </a:prstGeom>
          <a:noFill/>
        </p:spPr>
        <p:txBody>
          <a:bodyPr wrap="square" rtlCol="0">
            <a:spAutoFit/>
          </a:bodyPr>
          <a:lstStyle/>
          <a:p>
            <a:pPr algn="ctr"/>
            <a:r>
              <a:rPr lang="es-MX" sz="1000" b="1" dirty="0">
                <a:solidFill>
                  <a:schemeClr val="bg1">
                    <a:lumMod val="50000"/>
                  </a:schemeClr>
                </a:solidFill>
              </a:rPr>
              <a:t>Resumen Ejecutivo Financiero</a:t>
            </a: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5</a:t>
            </a:fld>
            <a:endParaRPr lang="es-MX" dirty="0"/>
          </a:p>
        </p:txBody>
      </p:sp>
      <p:graphicFrame>
        <p:nvGraphicFramePr>
          <p:cNvPr id="12" name="Objeto 11"/>
          <p:cNvGraphicFramePr>
            <a:graphicFrameLocks noChangeAspect="1"/>
          </p:cNvGraphicFramePr>
          <p:nvPr>
            <p:extLst>
              <p:ext uri="{D42A27DB-BD31-4B8C-83A1-F6EECF244321}">
                <p14:modId xmlns:p14="http://schemas.microsoft.com/office/powerpoint/2010/main" val="689856910"/>
              </p:ext>
            </p:extLst>
          </p:nvPr>
        </p:nvGraphicFramePr>
        <p:xfrm>
          <a:off x="87289" y="795735"/>
          <a:ext cx="8958022" cy="4205756"/>
        </p:xfrm>
        <a:graphic>
          <a:graphicData uri="http://schemas.openxmlformats.org/presentationml/2006/ole">
            <mc:AlternateContent xmlns:mc="http://schemas.openxmlformats.org/markup-compatibility/2006">
              <mc:Choice xmlns:v="urn:schemas-microsoft-com:vml" Requires="v">
                <p:oleObj spid="_x0000_s1048" name="Hoja de cálculo" r:id="rId6" imgW="7181777" imgH="3371740" progId="Excel.Sheet.12">
                  <p:embed/>
                </p:oleObj>
              </mc:Choice>
              <mc:Fallback>
                <p:oleObj name="Hoja de cálculo" r:id="rId6" imgW="7181777" imgH="3371740" progId="Excel.Sheet.12">
                  <p:embed/>
                  <p:pic>
                    <p:nvPicPr>
                      <p:cNvPr id="3" name="Objeto 2"/>
                      <p:cNvPicPr/>
                      <p:nvPr/>
                    </p:nvPicPr>
                    <p:blipFill>
                      <a:blip r:embed="rId7"/>
                      <a:stretch>
                        <a:fillRect/>
                      </a:stretch>
                    </p:blipFill>
                    <p:spPr>
                      <a:xfrm>
                        <a:off x="87289" y="795735"/>
                        <a:ext cx="8958022" cy="4205756"/>
                      </a:xfrm>
                      <a:prstGeom prst="rect">
                        <a:avLst/>
                      </a:prstGeom>
                    </p:spPr>
                  </p:pic>
                </p:oleObj>
              </mc:Fallback>
            </mc:AlternateContent>
          </a:graphicData>
        </a:graphic>
      </p:graphicFrame>
      <p:sp>
        <p:nvSpPr>
          <p:cNvPr id="13"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6581289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59</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744550" y="108527"/>
            <a:ext cx="7154562" cy="419100"/>
          </a:xfrm>
        </p:spPr>
        <p:txBody>
          <a:bodyPr/>
          <a:lstStyle/>
          <a:p>
            <a:r>
              <a:rPr lang="es-MX" sz="1800" b="0" dirty="0">
                <a:solidFill>
                  <a:schemeClr val="bg1"/>
                </a:solidFill>
              </a:rPr>
              <a:t>Relación Directa del Número de Afiliados por cada Pensionado.</a:t>
            </a:r>
          </a:p>
        </p:txBody>
      </p:sp>
      <p:pic>
        <p:nvPicPr>
          <p:cNvPr id="9" name="Imagen 8"/>
          <p:cNvPicPr>
            <a:picLocks noChangeAspect="1"/>
          </p:cNvPicPr>
          <p:nvPr/>
        </p:nvPicPr>
        <p:blipFill>
          <a:blip r:embed="rId2"/>
          <a:stretch>
            <a:fillRect/>
          </a:stretch>
        </p:blipFill>
        <p:spPr>
          <a:xfrm>
            <a:off x="867527" y="816096"/>
            <a:ext cx="7589420" cy="4521026"/>
          </a:xfrm>
          <a:prstGeom prst="rect">
            <a:avLst/>
          </a:prstGeom>
        </p:spPr>
      </p:pic>
    </p:spTree>
    <p:extLst>
      <p:ext uri="{BB962C8B-B14F-4D97-AF65-F5344CB8AC3E}">
        <p14:creationId xmlns:p14="http://schemas.microsoft.com/office/powerpoint/2010/main" val="41605525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60</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69275"/>
            <a:ext cx="6748286" cy="419100"/>
          </a:xfrm>
        </p:spPr>
        <p:txBody>
          <a:bodyPr/>
          <a:lstStyle/>
          <a:p>
            <a:pPr algn="ctr"/>
            <a:r>
              <a:rPr lang="es-MX" sz="1600" b="0" dirty="0">
                <a:solidFill>
                  <a:schemeClr val="bg1"/>
                </a:solidFill>
                <a:cs typeface="Calibri" panose="020F0502020204030204" pitchFamily="34" charset="0"/>
              </a:rPr>
              <a:t>Distribución de Pensionados considerando Pensión Mínima para Préstamo Hipotecario</a:t>
            </a:r>
            <a:endParaRPr lang="es-MX" sz="1600" b="0" dirty="0">
              <a:solidFill>
                <a:schemeClr val="bg1"/>
              </a:solidFill>
            </a:endParaRPr>
          </a:p>
        </p:txBody>
      </p:sp>
      <p:sp>
        <p:nvSpPr>
          <p:cNvPr id="6" name="3 CuadroTexto">
            <a:extLst>
              <a:ext uri="{FF2B5EF4-FFF2-40B4-BE49-F238E27FC236}">
                <a16:creationId xmlns:a16="http://schemas.microsoft.com/office/drawing/2014/main" id="{EFB232E6-563C-4BC3-846A-2B92D8A25734}"/>
              </a:ext>
            </a:extLst>
          </p:cNvPr>
          <p:cNvSpPr txBox="1"/>
          <p:nvPr/>
        </p:nvSpPr>
        <p:spPr>
          <a:xfrm>
            <a:off x="221206" y="656781"/>
            <a:ext cx="8770394" cy="3293209"/>
          </a:xfrm>
          <a:prstGeom prst="rect">
            <a:avLst/>
          </a:prstGeom>
          <a:noFill/>
        </p:spPr>
        <p:txBody>
          <a:bodyPr wrap="square" rtlCol="0">
            <a:spAutoFit/>
          </a:bodyPr>
          <a:lstStyle/>
          <a:p>
            <a:pPr algn="just"/>
            <a:r>
              <a:rPr lang="es-MX" sz="1600" b="1" dirty="0">
                <a:solidFill>
                  <a:schemeClr val="bg1">
                    <a:lumMod val="50000"/>
                  </a:schemeClr>
                </a:solidFill>
                <a:cs typeface="Calibri" panose="020F0502020204030204" pitchFamily="34" charset="0"/>
              </a:rPr>
              <a:t>Distribución por género y rango de pensión (General)</a:t>
            </a:r>
          </a:p>
          <a:p>
            <a:pPr algn="just"/>
            <a:endParaRPr lang="es-ES" sz="1600" b="1" dirty="0">
              <a:solidFill>
                <a:schemeClr val="bg1">
                  <a:lumMod val="50000"/>
                </a:schemeClr>
              </a:solidFill>
              <a:cs typeface="Calibri" panose="020F0502020204030204" pitchFamily="34" charset="0"/>
            </a:endParaRPr>
          </a:p>
          <a:p>
            <a:pPr algn="just"/>
            <a:r>
              <a:rPr lang="es-MX" sz="1600" dirty="0">
                <a:cs typeface="Calibri" panose="020F0502020204030204" pitchFamily="34" charset="0"/>
              </a:rPr>
              <a:t>La pensión promedio al cierre de 2020 es de $15,601.44 pesos, no obstante con el fin de promover el acceso a  los pensionados a un préstamo hipotecario, alcance máximo de $899,000 para el ejercicio 2021, se requiere un abono mensual de por lo menos $8,074 pesos, motivo por el cual se sugiere elevar el límite de la pensión promedio a:</a:t>
            </a:r>
          </a:p>
          <a:p>
            <a:pPr algn="just"/>
            <a:endParaRPr lang="es-MX" sz="1600" dirty="0">
              <a:cs typeface="Calibri" panose="020F0502020204030204" pitchFamily="34" charset="0"/>
            </a:endParaRPr>
          </a:p>
          <a:p>
            <a:pPr marL="285750" indent="-285750" algn="just">
              <a:buFont typeface="Wingdings" panose="05000000000000000000" pitchFamily="2" charset="2"/>
              <a:buChar char="ü"/>
            </a:pPr>
            <a:r>
              <a:rPr lang="es-MX" sz="1600" b="1" dirty="0">
                <a:cs typeface="Calibri" panose="020F0502020204030204" pitchFamily="34" charset="0"/>
              </a:rPr>
              <a:t>El límite de pensión mínima = $18,780</a:t>
            </a:r>
          </a:p>
          <a:p>
            <a:pPr lvl="1" algn="just"/>
            <a:r>
              <a:rPr lang="es-MX" sz="1600" dirty="0">
                <a:cs typeface="Calibri" panose="020F0502020204030204" pitchFamily="34" charset="0"/>
              </a:rPr>
              <a:t>Por lo anterior, se observa en la siguiente tabla la distribución total de pensionados, en donde el límite inferior será de $18,779 pesos correspondiente al </a:t>
            </a:r>
            <a:r>
              <a:rPr lang="es-MX" sz="1600" b="1" dirty="0">
                <a:cs typeface="Calibri" panose="020F0502020204030204" pitchFamily="34" charset="0"/>
              </a:rPr>
              <a:t>75.14%</a:t>
            </a:r>
            <a:r>
              <a:rPr lang="es-MX" sz="1600" dirty="0">
                <a:cs typeface="Calibri" panose="020F0502020204030204" pitchFamily="34" charset="0"/>
              </a:rPr>
              <a:t> de los pensionados; permitiendo que el </a:t>
            </a:r>
            <a:r>
              <a:rPr lang="es-MX" sz="1600" b="1" dirty="0">
                <a:cs typeface="Calibri" panose="020F0502020204030204" pitchFamily="34" charset="0"/>
              </a:rPr>
              <a:t>24.86% </a:t>
            </a:r>
            <a:r>
              <a:rPr lang="es-MX" sz="1600" dirty="0">
                <a:cs typeface="Calibri" panose="020F0502020204030204" pitchFamily="34" charset="0"/>
              </a:rPr>
              <a:t>de la población puede acceder al tope del Préstamo Hipotecario.</a:t>
            </a:r>
          </a:p>
          <a:p>
            <a:pPr algn="just"/>
            <a:endParaRPr lang="es-MX" sz="1600" dirty="0">
              <a:cs typeface="Calibri" panose="020F0502020204030204" pitchFamily="34" charset="0"/>
            </a:endParaRPr>
          </a:p>
          <a:p>
            <a:pPr algn="just"/>
            <a:endParaRPr lang="es-ES" sz="1600" dirty="0">
              <a:cs typeface="Calibri" panose="020F0502020204030204" pitchFamily="34" charset="0"/>
            </a:endParaRPr>
          </a:p>
        </p:txBody>
      </p:sp>
      <p:pic>
        <p:nvPicPr>
          <p:cNvPr id="7" name="Imagen 6"/>
          <p:cNvPicPr>
            <a:picLocks noChangeAspect="1"/>
          </p:cNvPicPr>
          <p:nvPr/>
        </p:nvPicPr>
        <p:blipFill>
          <a:blip r:embed="rId2"/>
          <a:stretch>
            <a:fillRect/>
          </a:stretch>
        </p:blipFill>
        <p:spPr>
          <a:xfrm>
            <a:off x="1606256" y="3436959"/>
            <a:ext cx="6221569" cy="2975705"/>
          </a:xfrm>
          <a:prstGeom prst="rect">
            <a:avLst/>
          </a:prstGeom>
        </p:spPr>
      </p:pic>
    </p:spTree>
    <p:extLst>
      <p:ext uri="{BB962C8B-B14F-4D97-AF65-F5344CB8AC3E}">
        <p14:creationId xmlns:p14="http://schemas.microsoft.com/office/powerpoint/2010/main" val="32496632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61</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47567" y="138550"/>
            <a:ext cx="6748286" cy="419100"/>
          </a:xfrm>
        </p:spPr>
        <p:txBody>
          <a:bodyPr/>
          <a:lstStyle/>
          <a:p>
            <a:pPr algn="ctr"/>
            <a:r>
              <a:rPr lang="es-MX" sz="1800" b="0" dirty="0">
                <a:solidFill>
                  <a:schemeClr val="bg1"/>
                </a:solidFill>
                <a:cs typeface="Calibri" panose="020F0502020204030204" pitchFamily="34" charset="0"/>
              </a:rPr>
              <a:t>Comparativa 2020 vs Escenarios</a:t>
            </a:r>
            <a:endParaRPr lang="es-MX" sz="1800" b="0" dirty="0">
              <a:solidFill>
                <a:schemeClr val="bg1"/>
              </a:solidFill>
            </a:endParaRPr>
          </a:p>
        </p:txBody>
      </p:sp>
      <p:sp>
        <p:nvSpPr>
          <p:cNvPr id="8" name="CuadroTexto 7"/>
          <p:cNvSpPr txBox="1"/>
          <p:nvPr/>
        </p:nvSpPr>
        <p:spPr>
          <a:xfrm>
            <a:off x="249382" y="980728"/>
            <a:ext cx="8686800" cy="3539430"/>
          </a:xfrm>
          <a:prstGeom prst="rect">
            <a:avLst/>
          </a:prstGeom>
          <a:noFill/>
        </p:spPr>
        <p:txBody>
          <a:bodyPr wrap="square" rtlCol="0">
            <a:spAutoFit/>
          </a:bodyPr>
          <a:lstStyle/>
          <a:p>
            <a:pPr algn="just"/>
            <a:r>
              <a:rPr lang="es-MX" sz="1600" dirty="0"/>
              <a:t>En virtud de lo anterior, se muestran los rangos y porcentajes autorizados para incremento de pensionados durante el ejercicio 2020, así como los escenarios propuestos y que se someten a consideración del Consejo Directivo del Instituto para su aprobación.</a:t>
            </a:r>
          </a:p>
          <a:p>
            <a:pPr algn="just"/>
            <a:endParaRPr lang="es-MX" sz="1600" dirty="0"/>
          </a:p>
          <a:p>
            <a:pPr algn="just"/>
            <a:endParaRPr lang="es-MX" sz="1600" dirty="0"/>
          </a:p>
          <a:p>
            <a:pPr algn="just"/>
            <a:endParaRPr lang="es-MX" sz="1600" dirty="0"/>
          </a:p>
          <a:p>
            <a:pPr algn="just"/>
            <a:endParaRPr lang="es-MX" sz="1600" dirty="0"/>
          </a:p>
          <a:p>
            <a:pPr algn="just"/>
            <a:endParaRPr lang="es-MX" sz="1600" dirty="0"/>
          </a:p>
          <a:p>
            <a:pPr algn="just"/>
            <a:endParaRPr lang="es-MX" sz="1600" dirty="0"/>
          </a:p>
          <a:p>
            <a:pPr algn="just"/>
            <a:endParaRPr lang="es-MX" sz="1600" dirty="0"/>
          </a:p>
          <a:p>
            <a:pPr algn="just"/>
            <a:endParaRPr lang="es-MX" sz="1600" dirty="0"/>
          </a:p>
          <a:p>
            <a:pPr algn="just"/>
            <a:endParaRPr lang="es-MX" sz="1600" dirty="0"/>
          </a:p>
          <a:p>
            <a:pPr algn="just"/>
            <a:endParaRPr lang="es-MX" sz="1600" dirty="0"/>
          </a:p>
          <a:p>
            <a:pPr algn="just"/>
            <a:r>
              <a:rPr lang="es-MX" sz="1600" dirty="0"/>
              <a:t>Se muestra detalle a continuación:</a:t>
            </a:r>
          </a:p>
        </p:txBody>
      </p:sp>
      <p:pic>
        <p:nvPicPr>
          <p:cNvPr id="9" name="Imagen 8"/>
          <p:cNvPicPr>
            <a:picLocks noChangeAspect="1"/>
          </p:cNvPicPr>
          <p:nvPr/>
        </p:nvPicPr>
        <p:blipFill>
          <a:blip r:embed="rId2"/>
          <a:stretch>
            <a:fillRect/>
          </a:stretch>
        </p:blipFill>
        <p:spPr>
          <a:xfrm>
            <a:off x="221672" y="1859541"/>
            <a:ext cx="8729204" cy="2116714"/>
          </a:xfrm>
          <a:prstGeom prst="rect">
            <a:avLst/>
          </a:prstGeom>
        </p:spPr>
      </p:pic>
    </p:spTree>
    <p:extLst>
      <p:ext uri="{BB962C8B-B14F-4D97-AF65-F5344CB8AC3E}">
        <p14:creationId xmlns:p14="http://schemas.microsoft.com/office/powerpoint/2010/main" val="86934603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62</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69275"/>
            <a:ext cx="6748286" cy="419100"/>
          </a:xfrm>
        </p:spPr>
        <p:txBody>
          <a:bodyPr/>
          <a:lstStyle/>
          <a:p>
            <a:pPr algn="ctr"/>
            <a:r>
              <a:rPr lang="es-MX" sz="1600" b="0" dirty="0">
                <a:solidFill>
                  <a:schemeClr val="bg1"/>
                </a:solidFill>
                <a:cs typeface="Calibri" panose="020F0502020204030204" pitchFamily="34" charset="0"/>
              </a:rPr>
              <a:t>Incremento de Pensión Mensual al 3.15%, 1.575%, 0.7875% y 0.39375%, Escenario 1.</a:t>
            </a:r>
            <a:endParaRPr lang="es-MX" sz="1600" b="0" dirty="0">
              <a:solidFill>
                <a:schemeClr val="bg1"/>
              </a:solidFill>
            </a:endParaRPr>
          </a:p>
        </p:txBody>
      </p:sp>
      <p:pic>
        <p:nvPicPr>
          <p:cNvPr id="6" name="Imagen 5"/>
          <p:cNvPicPr>
            <a:picLocks noChangeAspect="1"/>
          </p:cNvPicPr>
          <p:nvPr/>
        </p:nvPicPr>
        <p:blipFill>
          <a:blip r:embed="rId2"/>
          <a:stretch>
            <a:fillRect/>
          </a:stretch>
        </p:blipFill>
        <p:spPr>
          <a:xfrm>
            <a:off x="195385" y="733014"/>
            <a:ext cx="8795654" cy="3977531"/>
          </a:xfrm>
          <a:prstGeom prst="rect">
            <a:avLst/>
          </a:prstGeom>
        </p:spPr>
      </p:pic>
      <p:sp>
        <p:nvSpPr>
          <p:cNvPr id="7" name="CuadroTexto 6"/>
          <p:cNvSpPr txBox="1"/>
          <p:nvPr/>
        </p:nvSpPr>
        <p:spPr>
          <a:xfrm>
            <a:off x="422746" y="4843005"/>
            <a:ext cx="8478981" cy="1569660"/>
          </a:xfrm>
          <a:prstGeom prst="rect">
            <a:avLst/>
          </a:prstGeom>
          <a:noFill/>
        </p:spPr>
        <p:txBody>
          <a:bodyPr wrap="square" rtlCol="0">
            <a:spAutoFit/>
          </a:bodyPr>
          <a:lstStyle/>
          <a:p>
            <a:pPr algn="just"/>
            <a:r>
              <a:rPr lang="es-MX" sz="1600" dirty="0"/>
              <a:t>Se calcula el incremento de pensión mensual del 3.15% para pensionados que ganan hasta $18,779 pesos, mientras que a los que ganan arriba de $18,780 pesos y hasta 50 mil pesos mensuales, se les aplica el 1.575%, a los mayores de 50 mil pesos y hasta 100 mil pesos, se les aplica el 0.7875%, y por último a los mayores de 100 mil pesos, se les aplica el 0.39375%, pasando de 611.9 millones de pesos mensuales, a 625.7 millones de pesos, reflejando un incremento nominal mensual de 13.7 millones de pesos.</a:t>
            </a:r>
          </a:p>
        </p:txBody>
      </p:sp>
    </p:spTree>
    <p:extLst>
      <p:ext uri="{BB962C8B-B14F-4D97-AF65-F5344CB8AC3E}">
        <p14:creationId xmlns:p14="http://schemas.microsoft.com/office/powerpoint/2010/main" val="206439380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63</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69275"/>
            <a:ext cx="6748286" cy="419100"/>
          </a:xfrm>
        </p:spPr>
        <p:txBody>
          <a:bodyPr/>
          <a:lstStyle/>
          <a:p>
            <a:pPr algn="ctr"/>
            <a:r>
              <a:rPr lang="es-MX" sz="1600" b="0" dirty="0">
                <a:solidFill>
                  <a:schemeClr val="bg1"/>
                </a:solidFill>
                <a:cs typeface="Calibri" panose="020F0502020204030204" pitchFamily="34" charset="0"/>
              </a:rPr>
              <a:t>Incremento de Pensión Mensual al 4.15%, 2.075%, 1.0375% y 0.51875%, Escenario 2.</a:t>
            </a:r>
            <a:endParaRPr lang="es-MX" sz="1600" b="0" dirty="0">
              <a:solidFill>
                <a:schemeClr val="bg1"/>
              </a:solidFill>
            </a:endParaRPr>
          </a:p>
        </p:txBody>
      </p:sp>
      <p:pic>
        <p:nvPicPr>
          <p:cNvPr id="6" name="Imagen 5"/>
          <p:cNvPicPr>
            <a:picLocks noChangeAspect="1"/>
          </p:cNvPicPr>
          <p:nvPr/>
        </p:nvPicPr>
        <p:blipFill>
          <a:blip r:embed="rId2"/>
          <a:stretch>
            <a:fillRect/>
          </a:stretch>
        </p:blipFill>
        <p:spPr>
          <a:xfrm>
            <a:off x="268046" y="741626"/>
            <a:ext cx="8654280" cy="3944016"/>
          </a:xfrm>
          <a:prstGeom prst="rect">
            <a:avLst/>
          </a:prstGeom>
        </p:spPr>
      </p:pic>
      <p:sp>
        <p:nvSpPr>
          <p:cNvPr id="7" name="CuadroTexto 6"/>
          <p:cNvSpPr txBox="1"/>
          <p:nvPr/>
        </p:nvSpPr>
        <p:spPr>
          <a:xfrm>
            <a:off x="374072" y="4843005"/>
            <a:ext cx="8548254" cy="1569660"/>
          </a:xfrm>
          <a:prstGeom prst="rect">
            <a:avLst/>
          </a:prstGeom>
          <a:noFill/>
        </p:spPr>
        <p:txBody>
          <a:bodyPr wrap="square" rtlCol="0">
            <a:spAutoFit/>
          </a:bodyPr>
          <a:lstStyle/>
          <a:p>
            <a:pPr algn="just"/>
            <a:r>
              <a:rPr lang="es-MX" sz="1600" dirty="0"/>
              <a:t>Se calcula el incremento de pensión mensual del 4.15% para pensionados que ganan hasta $18,779 pesos, mientras que a los que ganan arriba de $18,780 pesos y hasta 50 mil pesos mensuales, se les aplica el 2.075%, a los mayores de 50 mil pesos y hasta 100 mil pesos, se les aplica el 1.0375%, y por último a los mayores de 100 mil pesos, se les aplica el 0.51875%, pasando de 611.9 millones de pesos mensuales, a 630.08 millones de pesos, reflejando un incremento nominal mensual de 18.1 millones de pesos.</a:t>
            </a:r>
          </a:p>
        </p:txBody>
      </p:sp>
    </p:spTree>
    <p:extLst>
      <p:ext uri="{BB962C8B-B14F-4D97-AF65-F5344CB8AC3E}">
        <p14:creationId xmlns:p14="http://schemas.microsoft.com/office/powerpoint/2010/main" val="9170464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64</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69274"/>
            <a:ext cx="6457341" cy="650779"/>
          </a:xfrm>
        </p:spPr>
        <p:txBody>
          <a:bodyPr/>
          <a:lstStyle/>
          <a:p>
            <a:pPr algn="ctr"/>
            <a:r>
              <a:rPr lang="es-MX" sz="1600" b="0" dirty="0">
                <a:solidFill>
                  <a:schemeClr val="bg1"/>
                </a:solidFill>
                <a:cs typeface="Calibri" panose="020F0502020204030204" pitchFamily="34" charset="0"/>
              </a:rPr>
              <a:t>Incremento de Pensión Mensual al 4.15%, 3.15%, 1.575% y 0.7875%, Escenario 3.</a:t>
            </a:r>
            <a:endParaRPr lang="es-MX" sz="1600" b="0" dirty="0">
              <a:solidFill>
                <a:schemeClr val="bg1"/>
              </a:solidFill>
            </a:endParaRPr>
          </a:p>
        </p:txBody>
      </p:sp>
      <p:pic>
        <p:nvPicPr>
          <p:cNvPr id="6" name="Imagen 5"/>
          <p:cNvPicPr>
            <a:picLocks noChangeAspect="1"/>
          </p:cNvPicPr>
          <p:nvPr/>
        </p:nvPicPr>
        <p:blipFill>
          <a:blip r:embed="rId2"/>
          <a:stretch>
            <a:fillRect/>
          </a:stretch>
        </p:blipFill>
        <p:spPr>
          <a:xfrm>
            <a:off x="249381" y="720054"/>
            <a:ext cx="8659091" cy="3905629"/>
          </a:xfrm>
          <a:prstGeom prst="rect">
            <a:avLst/>
          </a:prstGeom>
        </p:spPr>
      </p:pic>
      <p:sp>
        <p:nvSpPr>
          <p:cNvPr id="7" name="CuadroTexto 6"/>
          <p:cNvSpPr txBox="1"/>
          <p:nvPr/>
        </p:nvSpPr>
        <p:spPr>
          <a:xfrm>
            <a:off x="249382" y="4843005"/>
            <a:ext cx="8451273" cy="1569660"/>
          </a:xfrm>
          <a:prstGeom prst="rect">
            <a:avLst/>
          </a:prstGeom>
          <a:noFill/>
        </p:spPr>
        <p:txBody>
          <a:bodyPr wrap="square" rtlCol="0">
            <a:spAutoFit/>
          </a:bodyPr>
          <a:lstStyle/>
          <a:p>
            <a:pPr algn="just"/>
            <a:r>
              <a:rPr lang="es-MX" sz="1600" dirty="0"/>
              <a:t>Se calcula el incremento de pensión mensual del 4.15% para pensionados que ganan hasta $18,779 pesos, mientras que a los que ganan arriba de $18,780 pesos y hasta 50 mil pesos mensuales, se les aplica el 3.15%, a los mayores de 50 mil pesos y hasta 100 mil pesos, se les aplica el 1.575%, y por último a los mayores de 100 mil pesos, se les aplica el 0.7875%, pasando de 611.9 millones de pesos mensuales, a 633 millones de pesos, reflejando un incremento nominal mensual de 21.04 millones de pesos.</a:t>
            </a:r>
          </a:p>
        </p:txBody>
      </p:sp>
    </p:spTree>
    <p:extLst>
      <p:ext uri="{BB962C8B-B14F-4D97-AF65-F5344CB8AC3E}">
        <p14:creationId xmlns:p14="http://schemas.microsoft.com/office/powerpoint/2010/main" val="17990325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65</a:t>
            </a:fld>
            <a:endParaRPr lang="en-US" dirty="0"/>
          </a:p>
        </p:txBody>
      </p:sp>
      <p:sp>
        <p:nvSpPr>
          <p:cNvPr id="5" name="Marcador de pie de página 2"/>
          <p:cNvSpPr txBox="1">
            <a:spLocks/>
          </p:cNvSpPr>
          <p:nvPr/>
        </p:nvSpPr>
        <p:spPr>
          <a:xfrm>
            <a:off x="3124200" y="6353464"/>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92465"/>
            <a:ext cx="6748286" cy="419100"/>
          </a:xfrm>
        </p:spPr>
        <p:txBody>
          <a:bodyPr/>
          <a:lstStyle/>
          <a:p>
            <a:pPr algn="ctr"/>
            <a:r>
              <a:rPr lang="es-MX" sz="1600" b="0" dirty="0">
                <a:solidFill>
                  <a:schemeClr val="bg1"/>
                </a:solidFill>
                <a:cs typeface="Calibri" panose="020F0502020204030204" pitchFamily="34" charset="0"/>
              </a:rPr>
              <a:t>Cálculo Promedio de altas mensuales por tipo de pensión y sueldo promedio</a:t>
            </a:r>
            <a:endParaRPr lang="es-MX" sz="1600" b="0" dirty="0">
              <a:solidFill>
                <a:schemeClr val="bg1"/>
              </a:solidFill>
            </a:endParaRPr>
          </a:p>
        </p:txBody>
      </p:sp>
      <p:pic>
        <p:nvPicPr>
          <p:cNvPr id="8" name="Imagen 7"/>
          <p:cNvPicPr>
            <a:picLocks noChangeAspect="1"/>
          </p:cNvPicPr>
          <p:nvPr/>
        </p:nvPicPr>
        <p:blipFill>
          <a:blip r:embed="rId2"/>
          <a:stretch>
            <a:fillRect/>
          </a:stretch>
        </p:blipFill>
        <p:spPr>
          <a:xfrm>
            <a:off x="221543" y="2845085"/>
            <a:ext cx="8739324" cy="3179908"/>
          </a:xfrm>
          <a:prstGeom prst="rect">
            <a:avLst/>
          </a:prstGeom>
        </p:spPr>
      </p:pic>
      <p:sp>
        <p:nvSpPr>
          <p:cNvPr id="9" name="CuadroTexto 8"/>
          <p:cNvSpPr txBox="1"/>
          <p:nvPr/>
        </p:nvSpPr>
        <p:spPr>
          <a:xfrm>
            <a:off x="431451" y="893495"/>
            <a:ext cx="8255349" cy="1569660"/>
          </a:xfrm>
          <a:prstGeom prst="rect">
            <a:avLst/>
          </a:prstGeom>
          <a:noFill/>
        </p:spPr>
        <p:txBody>
          <a:bodyPr wrap="square" rtlCol="0">
            <a:spAutoFit/>
          </a:bodyPr>
          <a:lstStyle/>
          <a:p>
            <a:pPr algn="just"/>
            <a:r>
              <a:rPr lang="es-MX" sz="1600" dirty="0"/>
              <a:t>Se consideran las altas de los últimos 5 años (2016 – 2020), para hacer el calculo correspondiente por mes y por tipo de pensión.</a:t>
            </a:r>
          </a:p>
          <a:p>
            <a:pPr marL="285750" indent="-285750" algn="just">
              <a:buFont typeface="Wingdings" panose="05000000000000000000" pitchFamily="2" charset="2"/>
              <a:buChar char="ü"/>
            </a:pPr>
            <a:r>
              <a:rPr lang="es-MX" sz="1600" dirty="0"/>
              <a:t>El total de altas sería de 3,300 nuevos pensionados.</a:t>
            </a:r>
          </a:p>
          <a:p>
            <a:pPr marL="285750" indent="-285750" algn="just">
              <a:buFont typeface="Wingdings" panose="05000000000000000000" pitchFamily="2" charset="2"/>
              <a:buChar char="ü"/>
            </a:pPr>
            <a:r>
              <a:rPr lang="es-MX" sz="1600" dirty="0"/>
              <a:t>El sueldo promedio por pensionado es de $15,601.44 pesos, y se multiplica por cada total de altas mensuales, arrojando así el sueldo promedio mensual acumulado de nuevas altas por 51.4 millones de pesos.</a:t>
            </a:r>
          </a:p>
        </p:txBody>
      </p:sp>
    </p:spTree>
    <p:extLst>
      <p:ext uri="{BB962C8B-B14F-4D97-AF65-F5344CB8AC3E}">
        <p14:creationId xmlns:p14="http://schemas.microsoft.com/office/powerpoint/2010/main" val="30926298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66</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124695"/>
            <a:ext cx="6748286" cy="419100"/>
          </a:xfrm>
        </p:spPr>
        <p:txBody>
          <a:bodyPr/>
          <a:lstStyle/>
          <a:p>
            <a:pPr algn="ctr"/>
            <a:r>
              <a:rPr lang="es-MX" sz="1600" b="0" dirty="0">
                <a:solidFill>
                  <a:schemeClr val="bg1"/>
                </a:solidFill>
                <a:cs typeface="Calibri" panose="020F0502020204030204" pitchFamily="34" charset="0"/>
              </a:rPr>
              <a:t>Sueldo Anual de Altas de Nuevos Pensionados y Gratificación Anual</a:t>
            </a:r>
            <a:endParaRPr lang="es-MX" sz="1600" b="0" dirty="0">
              <a:solidFill>
                <a:schemeClr val="bg1"/>
              </a:solidFill>
            </a:endParaRPr>
          </a:p>
        </p:txBody>
      </p:sp>
      <p:pic>
        <p:nvPicPr>
          <p:cNvPr id="6" name="Imagen 5"/>
          <p:cNvPicPr>
            <a:picLocks noChangeAspect="1"/>
          </p:cNvPicPr>
          <p:nvPr/>
        </p:nvPicPr>
        <p:blipFill>
          <a:blip r:embed="rId2"/>
          <a:stretch>
            <a:fillRect/>
          </a:stretch>
        </p:blipFill>
        <p:spPr>
          <a:xfrm>
            <a:off x="265186" y="2628293"/>
            <a:ext cx="8655860" cy="3703237"/>
          </a:xfrm>
          <a:prstGeom prst="rect">
            <a:avLst/>
          </a:prstGeom>
        </p:spPr>
      </p:pic>
      <p:sp>
        <p:nvSpPr>
          <p:cNvPr id="7" name="CuadroTexto 6"/>
          <p:cNvSpPr txBox="1"/>
          <p:nvPr/>
        </p:nvSpPr>
        <p:spPr>
          <a:xfrm>
            <a:off x="389881" y="917017"/>
            <a:ext cx="8532440" cy="1600438"/>
          </a:xfrm>
          <a:prstGeom prst="rect">
            <a:avLst/>
          </a:prstGeom>
          <a:noFill/>
        </p:spPr>
        <p:txBody>
          <a:bodyPr wrap="square" rtlCol="0">
            <a:spAutoFit/>
          </a:bodyPr>
          <a:lstStyle/>
          <a:p>
            <a:pPr marL="285750" indent="-285750" algn="just">
              <a:buFont typeface="Wingdings" panose="05000000000000000000" pitchFamily="2" charset="2"/>
              <a:buChar char="ü"/>
            </a:pPr>
            <a:r>
              <a:rPr lang="es-MX" sz="1600" dirty="0">
                <a:cs typeface="Calibri" panose="020F0502020204030204" pitchFamily="34" charset="0"/>
              </a:rPr>
              <a:t>Se calcula el sueldo anual conforme al mes de activación de las altas, dando un gran total de 351.03 millones de pesos.</a:t>
            </a:r>
          </a:p>
          <a:p>
            <a:pPr marL="285750" indent="-285750" algn="just">
              <a:buFont typeface="Wingdings" panose="05000000000000000000" pitchFamily="2" charset="2"/>
              <a:buChar char="ü"/>
            </a:pPr>
            <a:r>
              <a:rPr lang="es-MX" sz="1600" dirty="0">
                <a:cs typeface="Calibri" panose="020F0502020204030204" pitchFamily="34" charset="0"/>
              </a:rPr>
              <a:t>Se calcula la gratificación anual de nuevos pensionados, de acuerdo al mes de activación y conforme a los días de gratificación correspondientes a cada mes, arrojando un total de 38.04 millones de pesos.</a:t>
            </a:r>
          </a:p>
          <a:p>
            <a:pPr marL="285750" indent="-285750" algn="just">
              <a:buFont typeface="Wingdings" panose="05000000000000000000" pitchFamily="2" charset="2"/>
              <a:buChar char="ü"/>
            </a:pPr>
            <a:r>
              <a:rPr lang="es-MX" sz="1600" dirty="0">
                <a:cs typeface="Calibri" panose="020F0502020204030204" pitchFamily="34" charset="0"/>
              </a:rPr>
              <a:t>El total de sueldo más gratificación de nuevas altas es de 389.08 millones de pesos.</a:t>
            </a:r>
          </a:p>
        </p:txBody>
      </p:sp>
    </p:spTree>
    <p:extLst>
      <p:ext uri="{BB962C8B-B14F-4D97-AF65-F5344CB8AC3E}">
        <p14:creationId xmlns:p14="http://schemas.microsoft.com/office/powerpoint/2010/main" val="297180837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67</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138550"/>
            <a:ext cx="6748286" cy="419100"/>
          </a:xfrm>
        </p:spPr>
        <p:txBody>
          <a:bodyPr/>
          <a:lstStyle/>
          <a:p>
            <a:pPr algn="ctr"/>
            <a:r>
              <a:rPr lang="es-MX" sz="1600" b="0" dirty="0">
                <a:solidFill>
                  <a:schemeClr val="bg1"/>
                </a:solidFill>
                <a:cs typeface="Calibri" panose="020F0502020204030204" pitchFamily="34" charset="0"/>
              </a:rPr>
              <a:t>Propuestas de incremento de pensión 2021 con Pensión mínima para PH</a:t>
            </a:r>
            <a:endParaRPr lang="es-MX" sz="1600" b="0" dirty="0">
              <a:solidFill>
                <a:schemeClr val="bg1"/>
              </a:solidFill>
            </a:endParaRPr>
          </a:p>
        </p:txBody>
      </p:sp>
      <p:pic>
        <p:nvPicPr>
          <p:cNvPr id="6" name="Imagen 5"/>
          <p:cNvPicPr>
            <a:picLocks noChangeAspect="1"/>
          </p:cNvPicPr>
          <p:nvPr/>
        </p:nvPicPr>
        <p:blipFill>
          <a:blip r:embed="rId2"/>
          <a:stretch>
            <a:fillRect/>
          </a:stretch>
        </p:blipFill>
        <p:spPr>
          <a:xfrm>
            <a:off x="440956" y="688661"/>
            <a:ext cx="8231997" cy="3619184"/>
          </a:xfrm>
          <a:prstGeom prst="rect">
            <a:avLst/>
          </a:prstGeom>
        </p:spPr>
      </p:pic>
      <p:sp>
        <p:nvSpPr>
          <p:cNvPr id="7" name="2 CuadroTexto">
            <a:extLst>
              <a:ext uri="{FF2B5EF4-FFF2-40B4-BE49-F238E27FC236}">
                <a16:creationId xmlns:a16="http://schemas.microsoft.com/office/drawing/2014/main" id="{B4E40F83-B9FA-4FFC-85B7-8D213A0C90B2}"/>
              </a:ext>
            </a:extLst>
          </p:cNvPr>
          <p:cNvSpPr txBox="1"/>
          <p:nvPr/>
        </p:nvSpPr>
        <p:spPr>
          <a:xfrm>
            <a:off x="166256" y="4389322"/>
            <a:ext cx="8712968" cy="1169551"/>
          </a:xfrm>
          <a:prstGeom prst="rect">
            <a:avLst/>
          </a:prstGeom>
          <a:noFill/>
        </p:spPr>
        <p:txBody>
          <a:bodyPr wrap="square" rtlCol="0">
            <a:spAutoFit/>
          </a:bodyPr>
          <a:lstStyle/>
          <a:p>
            <a:pPr lvl="0" algn="just" eaLnBrk="0" fontAlgn="base" hangingPunct="0">
              <a:spcBef>
                <a:spcPct val="0"/>
              </a:spcBef>
              <a:spcAft>
                <a:spcPct val="0"/>
              </a:spcAft>
            </a:pPr>
            <a:r>
              <a:rPr lang="es-MX" sz="1400" dirty="0">
                <a:ea typeface="Times New Roman" pitchFamily="18" charset="0"/>
                <a:cs typeface="Calibri" panose="020F0502020204030204" pitchFamily="34" charset="0"/>
              </a:rPr>
              <a:t>El Artículo 66 de la Ley del Instituto de Pensiones del Estado de Jalisco establece:</a:t>
            </a:r>
          </a:p>
          <a:p>
            <a:pPr lvl="1" algn="just" eaLnBrk="0" fontAlgn="base" hangingPunct="0">
              <a:spcBef>
                <a:spcPct val="0"/>
              </a:spcBef>
              <a:spcAft>
                <a:spcPct val="0"/>
              </a:spcAft>
            </a:pPr>
            <a:r>
              <a:rPr lang="es-MX" sz="1400" i="1" dirty="0">
                <a:ea typeface="Times New Roman" pitchFamily="18" charset="0"/>
                <a:cs typeface="Calibri" panose="020F0502020204030204" pitchFamily="34" charset="0"/>
              </a:rPr>
              <a:t>“Artículo 66. Durante los primeros ocho años de vigencia de esta Ley, el monto de las pensiones deberá incrementarse por acuerdo del Consejo Directivo, en los tres primeros meses de cada año, el cual no será menor al Índice Nacional de Precios al Consumidor del Banco México, más el 1%, o el indicador que le sustituya.”</a:t>
            </a:r>
          </a:p>
          <a:p>
            <a:pPr lvl="1" algn="just" eaLnBrk="0" fontAlgn="base" hangingPunct="0">
              <a:spcBef>
                <a:spcPct val="0"/>
              </a:spcBef>
              <a:spcAft>
                <a:spcPct val="0"/>
              </a:spcAft>
            </a:pPr>
            <a:r>
              <a:rPr lang="es-MX" sz="1400" i="1" dirty="0">
                <a:ea typeface="Times New Roman" pitchFamily="18" charset="0"/>
                <a:cs typeface="Calibri" panose="020F0502020204030204" pitchFamily="34" charset="0"/>
              </a:rPr>
              <a:t>“Los Incrementos posteriores al octavo año se determinarán por Acuerdo del Consejo Directivo”</a:t>
            </a:r>
            <a:endParaRPr lang="es-MX" sz="1400" dirty="0">
              <a:ea typeface="Times New Roman" pitchFamily="18" charset="0"/>
              <a:cs typeface="Calibri" panose="020F0502020204030204" pitchFamily="34" charset="0"/>
            </a:endParaRPr>
          </a:p>
        </p:txBody>
      </p:sp>
      <p:sp>
        <p:nvSpPr>
          <p:cNvPr id="8" name="Rectángulo 7"/>
          <p:cNvSpPr/>
          <p:nvPr/>
        </p:nvSpPr>
        <p:spPr>
          <a:xfrm>
            <a:off x="166256" y="5752833"/>
            <a:ext cx="8874847" cy="830997"/>
          </a:xfrm>
          <a:prstGeom prst="rect">
            <a:avLst/>
          </a:prstGeom>
        </p:spPr>
        <p:txBody>
          <a:bodyPr wrap="square">
            <a:spAutoFit/>
          </a:bodyPr>
          <a:lstStyle/>
          <a:p>
            <a:pPr marL="171450" lvl="0" indent="-171450" algn="just" eaLnBrk="0" fontAlgn="base" hangingPunct="0">
              <a:spcBef>
                <a:spcPct val="0"/>
              </a:spcBef>
              <a:spcAft>
                <a:spcPct val="0"/>
              </a:spcAft>
              <a:buFont typeface="Wingdings" panose="05000000000000000000" pitchFamily="2" charset="2"/>
              <a:buChar char="ü"/>
            </a:pPr>
            <a:r>
              <a:rPr lang="es-MX" sz="1600" dirty="0">
                <a:ea typeface="Times New Roman" pitchFamily="18" charset="0"/>
                <a:cs typeface="Calibri" panose="020F0502020204030204" pitchFamily="34" charset="0"/>
              </a:rPr>
              <a:t>Con Fundamento en el artículo señalado, se somete a la consideración del Consejo Directivo el incremento a la nómina de pensionados, con efectos retroactivos al 1 de enero de 2021. </a:t>
            </a:r>
          </a:p>
          <a:p>
            <a:pPr lvl="0" algn="just" eaLnBrk="0" fontAlgn="base" hangingPunct="0">
              <a:spcBef>
                <a:spcPct val="0"/>
              </a:spcBef>
              <a:spcAft>
                <a:spcPct val="0"/>
              </a:spcAft>
            </a:pPr>
            <a:r>
              <a:rPr lang="es-MX" sz="1600" b="1" dirty="0">
                <a:solidFill>
                  <a:srgbClr val="0070C0"/>
                </a:solidFill>
                <a:ea typeface="Times New Roman" pitchFamily="18" charset="0"/>
                <a:cs typeface="Calibri" panose="020F0502020204030204" pitchFamily="34" charset="0"/>
              </a:rPr>
              <a:t>Aprobándose el Escenario #_______.</a:t>
            </a:r>
          </a:p>
        </p:txBody>
      </p:sp>
    </p:spTree>
    <p:extLst>
      <p:ext uri="{BB962C8B-B14F-4D97-AF65-F5344CB8AC3E}">
        <p14:creationId xmlns:p14="http://schemas.microsoft.com/office/powerpoint/2010/main" val="6821423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10836" y="605336"/>
            <a:ext cx="9033164" cy="6294031"/>
          </a:xfrm>
          <a:prstGeom prst="rect">
            <a:avLst/>
          </a:prstGeom>
          <a:noFill/>
        </p:spPr>
        <p:txBody>
          <a:bodyPr wrap="square" rtlCol="0">
            <a:spAutoFit/>
          </a:bodyPr>
          <a:lstStyle/>
          <a:p>
            <a:pPr algn="just"/>
            <a:r>
              <a:rPr lang="es-MX" sz="1300" b="1" dirty="0"/>
              <a:t>1.- </a:t>
            </a:r>
            <a:r>
              <a:rPr lang="es-MX" sz="1300" dirty="0"/>
              <a:t>La pensión promedio anual 2020 (cierre) sin incremento nominal de la pensión, es el promedio de pensión mensual de la nómina anual del 2020 dividida entre 13.3 meses (incluyendo gratificación).</a:t>
            </a:r>
          </a:p>
          <a:p>
            <a:pPr algn="just"/>
            <a:endParaRPr lang="es-MX" sz="1300" dirty="0"/>
          </a:p>
          <a:p>
            <a:pPr algn="just"/>
            <a:r>
              <a:rPr lang="es-MX" sz="1300" b="1" dirty="0"/>
              <a:t>2.- </a:t>
            </a:r>
            <a:r>
              <a:rPr lang="es-MX" sz="1300" dirty="0"/>
              <a:t>El incremento porcentual es diferido por rango de pensión: hasta 18,779 mil (3.15%), hasta 50 mil (1.575%), hasta 100 mil (0.7875%) y mayores a 100 mil (0.39375%).</a:t>
            </a:r>
          </a:p>
          <a:p>
            <a:pPr algn="just"/>
            <a:r>
              <a:rPr lang="es-MX" sz="1300" dirty="0"/>
              <a:t>		</a:t>
            </a:r>
          </a:p>
          <a:p>
            <a:pPr algn="just"/>
            <a:r>
              <a:rPr lang="es-MX" sz="1300" b="1" dirty="0"/>
              <a:t>3.- </a:t>
            </a:r>
            <a:r>
              <a:rPr lang="es-MX" sz="1300" dirty="0"/>
              <a:t>El incremento porcentual es diferido por rango de pensión: hasta 18,779 mil (4.15%), hasta 50 mil (2.075%), hasta 100 mil (1.0375%) y mayores a 100 mil (0.51875%).	</a:t>
            </a:r>
          </a:p>
          <a:p>
            <a:pPr algn="just"/>
            <a:r>
              <a:rPr lang="es-MX" sz="1300" dirty="0"/>
              <a:t>		</a:t>
            </a:r>
          </a:p>
          <a:p>
            <a:pPr algn="just"/>
            <a:r>
              <a:rPr lang="es-MX" sz="1300" b="1" dirty="0"/>
              <a:t>4.- </a:t>
            </a:r>
            <a:r>
              <a:rPr lang="es-MX" sz="1300" dirty="0"/>
              <a:t>Es incremento porcentual es diferido por rango de pensión: hasta 18,779 mil (4.15%), hasta 50 mil (3.15%), hasta 100 mil (1.575%) y mayores a 100 mil (0.7875%).	</a:t>
            </a:r>
          </a:p>
          <a:p>
            <a:pPr algn="just"/>
            <a:endParaRPr lang="es-MX" sz="1300" b="1" dirty="0"/>
          </a:p>
          <a:p>
            <a:pPr algn="just"/>
            <a:r>
              <a:rPr lang="es-MX" sz="1300" b="1" dirty="0"/>
              <a:t>5.- </a:t>
            </a:r>
            <a:r>
              <a:rPr lang="es-MX" sz="1300" dirty="0"/>
              <a:t>Los datos no muestran ni consideran el incremento anual de número de pensionados.</a:t>
            </a:r>
          </a:p>
          <a:p>
            <a:pPr algn="just"/>
            <a:endParaRPr lang="es-MX" sz="1300" dirty="0"/>
          </a:p>
          <a:p>
            <a:pPr algn="just"/>
            <a:r>
              <a:rPr lang="es-MX" sz="1300" b="1" dirty="0"/>
              <a:t>6.- </a:t>
            </a:r>
            <a:r>
              <a:rPr lang="es-MX" sz="1300" dirty="0"/>
              <a:t> El  Anual considera el sueldo anual más la gratificación (se multiplica por 13.33).</a:t>
            </a:r>
          </a:p>
          <a:p>
            <a:pPr algn="just"/>
            <a:endParaRPr lang="es-MX" sz="1300" dirty="0"/>
          </a:p>
          <a:p>
            <a:pPr algn="just"/>
            <a:r>
              <a:rPr lang="es-MX" sz="1300" b="1" dirty="0"/>
              <a:t>7.- </a:t>
            </a:r>
            <a:r>
              <a:rPr lang="es-MX" sz="1300" dirty="0"/>
              <a:t>No se les considera incremento de pensión 2020, al ser nuevos pensionados.	</a:t>
            </a:r>
          </a:p>
          <a:p>
            <a:pPr algn="just"/>
            <a:r>
              <a:rPr lang="es-MX" sz="1300" dirty="0"/>
              <a:t>		</a:t>
            </a:r>
          </a:p>
          <a:p>
            <a:pPr algn="just"/>
            <a:r>
              <a:rPr lang="es-MX" sz="1300" b="1" dirty="0"/>
              <a:t>8.- </a:t>
            </a:r>
            <a:r>
              <a:rPr lang="es-MX" sz="1300" dirty="0"/>
              <a:t>El gasto complemento del capítulo 4000 se refiere al gasto correspondiente a: A) Despensa a Pensionados, B) IMSS Pensionados, C) Pago Defunciones y D) Fallecidos en Activo.</a:t>
            </a:r>
          </a:p>
          <a:p>
            <a:pPr algn="just"/>
            <a:endParaRPr lang="es-MX" sz="1300" dirty="0"/>
          </a:p>
          <a:p>
            <a:pPr algn="just"/>
            <a:endParaRPr lang="es-MX" sz="1300" dirty="0"/>
          </a:p>
          <a:p>
            <a:pPr algn="just"/>
            <a:endParaRPr lang="es-MX" sz="1300" dirty="0"/>
          </a:p>
          <a:p>
            <a:pPr algn="just"/>
            <a:endParaRPr lang="es-MX" sz="1300" dirty="0"/>
          </a:p>
          <a:p>
            <a:pPr algn="just"/>
            <a:endParaRPr lang="es-MX" sz="1300" dirty="0"/>
          </a:p>
          <a:p>
            <a:pPr algn="just"/>
            <a:endParaRPr lang="es-MX" dirty="0"/>
          </a:p>
          <a:p>
            <a:pPr algn="just"/>
            <a:endParaRPr lang="es-MX" sz="1300" dirty="0"/>
          </a:p>
          <a:p>
            <a:pPr algn="just"/>
            <a:r>
              <a:rPr lang="es-MX" sz="1300" b="1" dirty="0"/>
              <a:t>9.- </a:t>
            </a:r>
            <a:r>
              <a:rPr lang="es-MX" sz="1300" dirty="0"/>
              <a:t>Dentro de los 3 posibles escenarios presentados al Consejo Directivo de la proyección del Presupuesto 2021, que se refiere al Capítulo 4000; el Consejo Directivo determinó que lo más acercado a la realidad era el Escenario mínimo, el cual es de $8,983 mdp.	</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68</a:t>
            </a:fld>
            <a:endParaRPr lang="en-US" dirty="0"/>
          </a:p>
        </p:txBody>
      </p:sp>
      <p:sp>
        <p:nvSpPr>
          <p:cNvPr id="5"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3" name="Marcador de texto 2"/>
          <p:cNvSpPr>
            <a:spLocks noGrp="1"/>
          </p:cNvSpPr>
          <p:nvPr>
            <p:ph type="body" sz="quarter" idx="14"/>
          </p:nvPr>
        </p:nvSpPr>
        <p:spPr>
          <a:xfrm>
            <a:off x="1689132" y="138550"/>
            <a:ext cx="6748286" cy="419100"/>
          </a:xfrm>
        </p:spPr>
        <p:txBody>
          <a:bodyPr/>
          <a:lstStyle/>
          <a:p>
            <a:pPr algn="ctr"/>
            <a:r>
              <a:rPr lang="es-MX" sz="1600" b="0" dirty="0">
                <a:solidFill>
                  <a:schemeClr val="bg1"/>
                </a:solidFill>
                <a:cs typeface="Calibri" panose="020F0502020204030204" pitchFamily="34" charset="0"/>
              </a:rPr>
              <a:t> Notas Técnicas (con Pensión mínima para PH)</a:t>
            </a:r>
            <a:endParaRPr lang="es-MX" sz="1600" b="0" dirty="0">
              <a:solidFill>
                <a:schemeClr val="bg1"/>
              </a:solidFill>
            </a:endParaRPr>
          </a:p>
        </p:txBody>
      </p:sp>
      <p:pic>
        <p:nvPicPr>
          <p:cNvPr id="7" name="Imagen 6"/>
          <p:cNvPicPr>
            <a:picLocks noChangeAspect="1"/>
          </p:cNvPicPr>
          <p:nvPr/>
        </p:nvPicPr>
        <p:blipFill>
          <a:blip r:embed="rId3"/>
          <a:stretch>
            <a:fillRect/>
          </a:stretch>
        </p:blipFill>
        <p:spPr>
          <a:xfrm>
            <a:off x="1308046" y="4633216"/>
            <a:ext cx="6417067" cy="1443469"/>
          </a:xfrm>
          <a:prstGeom prst="rect">
            <a:avLst/>
          </a:prstGeom>
        </p:spPr>
      </p:pic>
    </p:spTree>
    <p:extLst>
      <p:ext uri="{BB962C8B-B14F-4D97-AF65-F5344CB8AC3E}">
        <p14:creationId xmlns:p14="http://schemas.microsoft.com/office/powerpoint/2010/main" val="2309621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186460"/>
            <a:ext cx="6546371" cy="521878"/>
          </a:xfrm>
          <a:prstGeom prst="rect">
            <a:avLst/>
          </a:prstGeom>
        </p:spPr>
        <p:txBody>
          <a:bodyPr>
            <a:noAutofit/>
          </a:bodyPr>
          <a:lstStyle/>
          <a:p>
            <a:pPr marL="0" algn="ctr"/>
            <a:r>
              <a:rPr lang="es-MX" sz="2400" b="1" dirty="0">
                <a:solidFill>
                  <a:schemeClr val="bg1">
                    <a:lumMod val="95000"/>
                  </a:schemeClr>
                </a:solidFill>
              </a:rPr>
              <a:t>Estados Financieros  </a:t>
            </a: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6</a:t>
            </a:fld>
            <a:endParaRPr lang="es-MX" dirty="0"/>
          </a:p>
        </p:txBody>
      </p:sp>
      <p:graphicFrame>
        <p:nvGraphicFramePr>
          <p:cNvPr id="8" name="Objeto 7"/>
          <p:cNvGraphicFramePr>
            <a:graphicFrameLocks noChangeAspect="1"/>
          </p:cNvGraphicFramePr>
          <p:nvPr>
            <p:extLst>
              <p:ext uri="{D42A27DB-BD31-4B8C-83A1-F6EECF244321}">
                <p14:modId xmlns:p14="http://schemas.microsoft.com/office/powerpoint/2010/main" val="3859977282"/>
              </p:ext>
            </p:extLst>
          </p:nvPr>
        </p:nvGraphicFramePr>
        <p:xfrm>
          <a:off x="84958" y="708337"/>
          <a:ext cx="8942534" cy="4459407"/>
        </p:xfrm>
        <a:graphic>
          <a:graphicData uri="http://schemas.openxmlformats.org/presentationml/2006/ole">
            <mc:AlternateContent xmlns:mc="http://schemas.openxmlformats.org/markup-compatibility/2006">
              <mc:Choice xmlns:v="urn:schemas-microsoft-com:vml" Requires="v">
                <p:oleObj spid="_x0000_s2072" name="Hoja de cálculo" r:id="rId3" imgW="7181777" imgH="3581479" progId="Excel.Sheet.12">
                  <p:embed/>
                </p:oleObj>
              </mc:Choice>
              <mc:Fallback>
                <p:oleObj name="Hoja de cálculo" r:id="rId3" imgW="7181777" imgH="3581479" progId="Excel.Sheet.12">
                  <p:embed/>
                  <p:pic>
                    <p:nvPicPr>
                      <p:cNvPr id="4" name="Objeto 3"/>
                      <p:cNvPicPr/>
                      <p:nvPr/>
                    </p:nvPicPr>
                    <p:blipFill>
                      <a:blip r:embed="rId4"/>
                      <a:stretch>
                        <a:fillRect/>
                      </a:stretch>
                    </p:blipFill>
                    <p:spPr>
                      <a:xfrm>
                        <a:off x="84958" y="708337"/>
                        <a:ext cx="8942534" cy="4459407"/>
                      </a:xfrm>
                      <a:prstGeom prst="rect">
                        <a:avLst/>
                      </a:prstGeom>
                    </p:spPr>
                  </p:pic>
                </p:oleObj>
              </mc:Fallback>
            </mc:AlternateContent>
          </a:graphicData>
        </a:graphic>
      </p:graphicFrame>
      <p:sp>
        <p:nvSpPr>
          <p:cNvPr id="9"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95057657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244" y="3735108"/>
            <a:ext cx="7006754" cy="1143000"/>
          </a:xfrm>
        </p:spPr>
        <p:txBody>
          <a:bodyPr/>
          <a:lstStyle/>
          <a:p>
            <a:r>
              <a:rPr lang="es-MX" sz="3600" b="1" dirty="0">
                <a:solidFill>
                  <a:schemeClr val="tx1">
                    <a:lumMod val="65000"/>
                    <a:lumOff val="35000"/>
                  </a:schemeClr>
                </a:solidFill>
                <a:effectLst>
                  <a:outerShdw blurRad="38100" dist="38100" dir="2700000" algn="tl">
                    <a:srgbClr val="000000">
                      <a:alpha val="43137"/>
                    </a:srgbClr>
                  </a:outerShdw>
                </a:effectLst>
              </a:rPr>
              <a:t>9. Informe General de Actividades</a:t>
            </a:r>
            <a:br>
              <a:rPr lang="es-MX" sz="3600" b="1" dirty="0">
                <a:solidFill>
                  <a:schemeClr val="tx1">
                    <a:lumMod val="65000"/>
                    <a:lumOff val="35000"/>
                  </a:schemeClr>
                </a:solidFill>
                <a:effectLst>
                  <a:outerShdw blurRad="38100" dist="38100" dir="2700000" algn="tl">
                    <a:srgbClr val="000000">
                      <a:alpha val="43137"/>
                    </a:srgbClr>
                  </a:outerShdw>
                </a:effectLst>
              </a:rPr>
            </a:br>
            <a:r>
              <a:rPr lang="es-MX" sz="3600" b="1" dirty="0">
                <a:solidFill>
                  <a:schemeClr val="tx1">
                    <a:lumMod val="65000"/>
                    <a:lumOff val="35000"/>
                  </a:schemeClr>
                </a:solidFill>
              </a:rPr>
              <a:t>2020</a:t>
            </a:r>
            <a:br>
              <a:rPr lang="es-MX" sz="3600" u="sng" dirty="0">
                <a:solidFill>
                  <a:schemeClr val="tx1">
                    <a:lumMod val="65000"/>
                    <a:lumOff val="35000"/>
                  </a:schemeClr>
                </a:solidFill>
                <a:effectLst>
                  <a:outerShdw blurRad="38100" dist="38100" dir="2700000" algn="tl">
                    <a:srgbClr val="000000">
                      <a:alpha val="43137"/>
                    </a:srgbClr>
                  </a:outerShdw>
                </a:effectLst>
              </a:rPr>
            </a:b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69</a:t>
            </a:fld>
            <a:endParaRPr lang="en-US" dirty="0"/>
          </a:p>
        </p:txBody>
      </p:sp>
      <p:sp>
        <p:nvSpPr>
          <p:cNvPr id="5" name="Marcador de pie de página 2"/>
          <p:cNvSpPr txBox="1">
            <a:spLocks/>
          </p:cNvSpPr>
          <p:nvPr/>
        </p:nvSpPr>
        <p:spPr>
          <a:xfrm>
            <a:off x="2947737" y="649579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6" name="5 Imagen" descr="Dctos.png">
            <a:hlinkClick r:id="rId2" action="ppaction://hlinkfile"/>
          </p:cNvPr>
          <p:cNvPicPr>
            <a:picLocks noChangeAspect="1"/>
          </p:cNvPicPr>
          <p:nvPr/>
        </p:nvPicPr>
        <p:blipFill>
          <a:blip r:embed="rId3" cstate="print"/>
          <a:stretch>
            <a:fillRect/>
          </a:stretch>
        </p:blipFill>
        <p:spPr>
          <a:xfrm>
            <a:off x="8046207" y="3593923"/>
            <a:ext cx="419373" cy="391584"/>
          </a:xfrm>
          <a:prstGeom prst="rect">
            <a:avLst/>
          </a:prstGeom>
        </p:spPr>
      </p:pic>
      <p:sp>
        <p:nvSpPr>
          <p:cNvPr id="7" name="Rectángulo 6"/>
          <p:cNvSpPr/>
          <p:nvPr/>
        </p:nvSpPr>
        <p:spPr>
          <a:xfrm>
            <a:off x="2134640" y="136525"/>
            <a:ext cx="7006754" cy="1015663"/>
          </a:xfrm>
          <a:custGeom>
            <a:avLst/>
            <a:gdLst>
              <a:gd name="connsiteX0" fmla="*/ 0 w 8958315"/>
              <a:gd name="connsiteY0" fmla="*/ 0 h 1323439"/>
              <a:gd name="connsiteX1" fmla="*/ 8958315 w 8958315"/>
              <a:gd name="connsiteY1" fmla="*/ 0 h 1323439"/>
              <a:gd name="connsiteX2" fmla="*/ 8958315 w 8958315"/>
              <a:gd name="connsiteY2" fmla="*/ 1323439 h 1323439"/>
              <a:gd name="connsiteX3" fmla="*/ 0 w 8958315"/>
              <a:gd name="connsiteY3" fmla="*/ 1323439 h 1323439"/>
              <a:gd name="connsiteX4" fmla="*/ 0 w 8958315"/>
              <a:gd name="connsiteY4" fmla="*/ 0 h 1323439"/>
              <a:gd name="connsiteX0" fmla="*/ 429490 w 8958315"/>
              <a:gd name="connsiteY0" fmla="*/ 0 h 1351148"/>
              <a:gd name="connsiteX1" fmla="*/ 8958315 w 8958315"/>
              <a:gd name="connsiteY1" fmla="*/ 27709 h 1351148"/>
              <a:gd name="connsiteX2" fmla="*/ 8958315 w 8958315"/>
              <a:gd name="connsiteY2" fmla="*/ 1351148 h 1351148"/>
              <a:gd name="connsiteX3" fmla="*/ 0 w 8958315"/>
              <a:gd name="connsiteY3" fmla="*/ 1351148 h 1351148"/>
              <a:gd name="connsiteX4" fmla="*/ 429490 w 8958315"/>
              <a:gd name="connsiteY4" fmla="*/ 0 h 1351148"/>
              <a:gd name="connsiteX0" fmla="*/ 831272 w 8958315"/>
              <a:gd name="connsiteY0" fmla="*/ 0 h 1351148"/>
              <a:gd name="connsiteX1" fmla="*/ 8958315 w 8958315"/>
              <a:gd name="connsiteY1" fmla="*/ 27709 h 1351148"/>
              <a:gd name="connsiteX2" fmla="*/ 8958315 w 8958315"/>
              <a:gd name="connsiteY2" fmla="*/ 1351148 h 1351148"/>
              <a:gd name="connsiteX3" fmla="*/ 0 w 8958315"/>
              <a:gd name="connsiteY3" fmla="*/ 1351148 h 1351148"/>
              <a:gd name="connsiteX4" fmla="*/ 831272 w 8958315"/>
              <a:gd name="connsiteY4" fmla="*/ 0 h 1351148"/>
              <a:gd name="connsiteX0" fmla="*/ 831272 w 8958315"/>
              <a:gd name="connsiteY0" fmla="*/ 0 h 1375000"/>
              <a:gd name="connsiteX1" fmla="*/ 8958315 w 8958315"/>
              <a:gd name="connsiteY1" fmla="*/ 27709 h 1375000"/>
              <a:gd name="connsiteX2" fmla="*/ 8390279 w 8958315"/>
              <a:gd name="connsiteY2" fmla="*/ 1375000 h 1375000"/>
              <a:gd name="connsiteX3" fmla="*/ 0 w 8958315"/>
              <a:gd name="connsiteY3" fmla="*/ 1351148 h 1375000"/>
              <a:gd name="connsiteX4" fmla="*/ 831272 w 8958315"/>
              <a:gd name="connsiteY4" fmla="*/ 0 h 137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8315" h="1375000">
                <a:moveTo>
                  <a:pt x="831272" y="0"/>
                </a:moveTo>
                <a:lnTo>
                  <a:pt x="8958315" y="27709"/>
                </a:lnTo>
                <a:lnTo>
                  <a:pt x="8390279" y="1375000"/>
                </a:lnTo>
                <a:lnTo>
                  <a:pt x="0" y="1351148"/>
                </a:lnTo>
                <a:lnTo>
                  <a:pt x="831272" y="0"/>
                </a:lnTo>
                <a:close/>
              </a:path>
            </a:pathLst>
          </a:custGeom>
        </p:spPr>
        <p:txBody>
          <a:bodyPr wrap="square">
            <a:spAutoFit/>
          </a:bodyPr>
          <a:lstStyle/>
          <a:p>
            <a:pPr marL="742950" lvl="1" indent="-285750" algn="just">
              <a:buFont typeface="Wingdings" panose="05000000000000000000" pitchFamily="2" charset="2"/>
              <a:buChar char="q"/>
            </a:pPr>
            <a:r>
              <a:rPr lang="es-MX" sz="1200" dirty="0"/>
              <a:t>En desahogo del punto número nueve del orden del día, relativo a la presentación del </a:t>
            </a:r>
            <a:r>
              <a:rPr lang="es-MX" sz="1200" i="1" dirty="0"/>
              <a:t>Informe General de Actividades</a:t>
            </a:r>
            <a:r>
              <a:rPr lang="es-MX" sz="1200" dirty="0"/>
              <a:t>, el Encargado del Despacho de la Dirección General del Instituto de Pensiones del Estado de Jalisco, Mario Eduardo Rodríguez Ponce, con fundamento en lo establecido en el artículo 154 fracción VII de la Ley del Instituto de Pensiones del Estado de Jalisco, presenta el </a:t>
            </a:r>
            <a:r>
              <a:rPr lang="es-MX" sz="1200" i="1" dirty="0"/>
              <a:t>Informe General de Actividades 2020</a:t>
            </a:r>
            <a:r>
              <a:rPr lang="es-MX" sz="1200" dirty="0"/>
              <a:t>, conforme al siguiente reporte general:</a:t>
            </a:r>
          </a:p>
        </p:txBody>
      </p:sp>
      <p:sp>
        <p:nvSpPr>
          <p:cNvPr id="8" name="6 CuadroTexto"/>
          <p:cNvSpPr txBox="1"/>
          <p:nvPr/>
        </p:nvSpPr>
        <p:spPr>
          <a:xfrm>
            <a:off x="886691" y="5954137"/>
            <a:ext cx="8071624" cy="461665"/>
          </a:xfrm>
          <a:prstGeom prst="rect">
            <a:avLst/>
          </a:prstGeom>
          <a:noFill/>
        </p:spPr>
        <p:txBody>
          <a:bodyPr wrap="square" rtlCol="0">
            <a:spAutoFit/>
          </a:bodyPr>
          <a:lstStyle/>
          <a:p>
            <a:pPr marL="285750" indent="-285750" algn="just">
              <a:buFont typeface="Wingdings" panose="05000000000000000000" pitchFamily="2" charset="2"/>
              <a:buChar char="ü"/>
            </a:pPr>
            <a:r>
              <a:rPr lang="es-MX" sz="1200" dirty="0">
                <a:solidFill>
                  <a:schemeClr val="tx1">
                    <a:lumMod val="85000"/>
                    <a:lumOff val="15000"/>
                  </a:schemeClr>
                </a:solidFill>
                <a:cs typeface="Arial" pitchFamily="34" charset="0"/>
              </a:rPr>
              <a:t>Una vez presentado el Informe General de Actividades 2020, los miembros del Consejo Directivo quedan enterados del mismo.</a:t>
            </a:r>
          </a:p>
        </p:txBody>
      </p:sp>
    </p:spTree>
    <p:extLst>
      <p:ext uri="{BB962C8B-B14F-4D97-AF65-F5344CB8AC3E}">
        <p14:creationId xmlns:p14="http://schemas.microsoft.com/office/powerpoint/2010/main" val="10581950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929401"/>
            <a:ext cx="6134100" cy="1143000"/>
          </a:xfrm>
        </p:spPr>
        <p:txBody>
          <a:bodyPr/>
          <a:lstStyle/>
          <a:p>
            <a:r>
              <a:rPr lang="es-MX" sz="3600" b="1" dirty="0">
                <a:solidFill>
                  <a:schemeClr val="tx1">
                    <a:lumMod val="65000"/>
                    <a:lumOff val="35000"/>
                  </a:schemeClr>
                </a:solidFill>
                <a:effectLst>
                  <a:outerShdw blurRad="38100" dist="38100" dir="2700000" algn="tl">
                    <a:srgbClr val="000000">
                      <a:alpha val="43137"/>
                    </a:srgbClr>
                  </a:outerShdw>
                </a:effectLst>
              </a:rPr>
              <a:t>10. Asuntos Varios</a:t>
            </a: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70</a:t>
            </a:fld>
            <a:endParaRPr lang="en-US" dirty="0"/>
          </a:p>
        </p:txBody>
      </p:sp>
      <p:sp>
        <p:nvSpPr>
          <p:cNvPr id="5" name="Marcador de pie de página 2"/>
          <p:cNvSpPr txBox="1">
            <a:spLocks/>
          </p:cNvSpPr>
          <p:nvPr/>
        </p:nvSpPr>
        <p:spPr>
          <a:xfrm>
            <a:off x="2947737" y="652350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9988214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Marcador de texto 20"/>
          <p:cNvSpPr>
            <a:spLocks noGrp="1"/>
          </p:cNvSpPr>
          <p:nvPr>
            <p:ph type="body" sz="quarter" idx="14"/>
          </p:nvPr>
        </p:nvSpPr>
        <p:spPr>
          <a:xfrm>
            <a:off x="1645919" y="91576"/>
            <a:ext cx="6738425" cy="518852"/>
          </a:xfrm>
        </p:spPr>
        <p:txBody>
          <a:bodyPr/>
          <a:lstStyle/>
          <a:p>
            <a:r>
              <a:rPr lang="es-MX" dirty="0">
                <a:solidFill>
                  <a:schemeClr val="bg1"/>
                </a:solidFill>
              </a:rPr>
              <a:t>Asuntos Varios – Puntos de Acuerdo Inmobiliarios</a:t>
            </a:r>
          </a:p>
        </p:txBody>
      </p:sp>
      <p:sp>
        <p:nvSpPr>
          <p:cNvPr id="3" name="Marcador de número de diapositiva 2"/>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4" name="CuadroTexto 3"/>
          <p:cNvSpPr txBox="1"/>
          <p:nvPr/>
        </p:nvSpPr>
        <p:spPr>
          <a:xfrm>
            <a:off x="452973" y="1018405"/>
            <a:ext cx="5847009" cy="2585323"/>
          </a:xfrm>
          <a:prstGeom prst="rect">
            <a:avLst/>
          </a:prstGeom>
          <a:noFill/>
        </p:spPr>
        <p:txBody>
          <a:bodyPr wrap="square" rtlCol="0">
            <a:spAutoFit/>
          </a:bodyPr>
          <a:lstStyle/>
          <a:p>
            <a:pPr marR="0" lvl="0" algn="l" defTabSz="457200" rtl="0" eaLnBrk="1" fontAlgn="auto" latinLnBrk="0" hangingPunct="1">
              <a:lnSpc>
                <a:spcPct val="100000"/>
              </a:lnSpc>
              <a:spcBef>
                <a:spcPts val="0"/>
              </a:spcBef>
              <a:spcAft>
                <a:spcPts val="0"/>
              </a:spcAft>
              <a:buClrTx/>
              <a:buSzTx/>
              <a:tabLst/>
              <a:defRPr/>
            </a:pPr>
            <a:endParaRPr kumimoji="0" lang="es-MX" sz="1800" b="0" i="0" u="none" strike="noStrike" kern="1200" cap="none" spc="0" normalizeH="0" baseline="0" noProof="0" dirty="0">
              <a:ln>
                <a:noFill/>
              </a:ln>
              <a:solidFill>
                <a:prstClr val="black"/>
              </a:solidFill>
              <a:effectLst/>
              <a:uLnTx/>
              <a:uFillTx/>
              <a:latin typeface="Candara"/>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MX" sz="1800" b="0" i="0" u="none" strike="noStrike" kern="1200" cap="none" spc="0" normalizeH="0" baseline="0" noProof="0" dirty="0">
                <a:ln>
                  <a:noFill/>
                </a:ln>
                <a:solidFill>
                  <a:prstClr val="black"/>
                </a:solidFill>
                <a:effectLst/>
                <a:uLnTx/>
                <a:uFillTx/>
                <a:latin typeface="Candara"/>
                <a:ea typeface="+mn-ea"/>
                <a:cs typeface="+mn-cs"/>
              </a:rPr>
              <a:t>Proyecto Marcelino García Barragán  (Autorizado en Sesión de Consejo Directivo 05/202)</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ndara"/>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MX" sz="1800" b="0" i="0" u="none" strike="noStrike" kern="1200" cap="none" spc="0" normalizeH="0" baseline="0" noProof="0" dirty="0">
                <a:ln>
                  <a:noFill/>
                </a:ln>
                <a:solidFill>
                  <a:prstClr val="black"/>
                </a:solidFill>
                <a:effectLst/>
                <a:uLnTx/>
                <a:uFillTx/>
                <a:latin typeface="Candara"/>
                <a:ea typeface="+mn-ea"/>
                <a:cs typeface="+mn-cs"/>
              </a:rPr>
              <a:t>Proyecto Magisterio (Autorizado en Sesión de Consejo Directivo 05/202)</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MX" sz="1800" b="0" i="0" u="none" strike="noStrike" kern="1200" cap="none" spc="0" normalizeH="0" baseline="0" noProof="0" dirty="0">
              <a:ln>
                <a:noFill/>
              </a:ln>
              <a:solidFill>
                <a:prstClr val="black"/>
              </a:solidFill>
              <a:effectLst/>
              <a:uLnTx/>
              <a:uFillTx/>
              <a:latin typeface="Candara"/>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MX" sz="1800" b="0" i="0" u="none" strike="noStrike" kern="1200" cap="none" spc="0" normalizeH="0" baseline="0" noProof="0" dirty="0">
              <a:ln>
                <a:noFill/>
              </a:ln>
              <a:solidFill>
                <a:prstClr val="black"/>
              </a:solidFill>
              <a:effectLst/>
              <a:uLnTx/>
              <a:uFillTx/>
              <a:latin typeface="Candara"/>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MX" sz="1800" b="0" i="0" u="none" strike="noStrike" kern="1200" cap="none" spc="0" normalizeH="0" baseline="0" noProof="0" dirty="0">
              <a:ln>
                <a:noFill/>
              </a:ln>
              <a:solidFill>
                <a:prstClr val="black"/>
              </a:solidFill>
              <a:effectLst/>
              <a:uLnTx/>
              <a:uFillTx/>
              <a:latin typeface="Candara"/>
              <a:ea typeface="+mn-ea"/>
              <a:cs typeface="+mn-cs"/>
            </a:endParaRPr>
          </a:p>
        </p:txBody>
      </p:sp>
      <p:pic>
        <p:nvPicPr>
          <p:cNvPr id="23" name="Imagen 22">
            <a:hlinkClick r:id="rId2" action="ppaction://hlinkfile"/>
          </p:cNvPr>
          <p:cNvPicPr>
            <a:picLocks noChangeAspect="1"/>
          </p:cNvPicPr>
          <p:nvPr/>
        </p:nvPicPr>
        <p:blipFill>
          <a:blip r:embed="rId3"/>
          <a:stretch>
            <a:fillRect/>
          </a:stretch>
        </p:blipFill>
        <p:spPr>
          <a:xfrm>
            <a:off x="7186372" y="1282573"/>
            <a:ext cx="396274" cy="402371"/>
          </a:xfrm>
          <a:prstGeom prst="rect">
            <a:avLst/>
          </a:prstGeom>
        </p:spPr>
      </p:pic>
      <p:sp>
        <p:nvSpPr>
          <p:cNvPr id="24" name="17 CuadroTexto"/>
          <p:cNvSpPr txBox="1"/>
          <p:nvPr/>
        </p:nvSpPr>
        <p:spPr>
          <a:xfrm>
            <a:off x="7008413" y="1783233"/>
            <a:ext cx="815931"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Candara"/>
                <a:ea typeface="+mn-ea"/>
                <a:cs typeface="+mn-cs"/>
              </a:rPr>
              <a:t>Solicitud</a:t>
            </a:r>
          </a:p>
        </p:txBody>
      </p:sp>
      <p:sp>
        <p:nvSpPr>
          <p:cNvPr id="9" name="Marcador de pie de página 2">
            <a:extLst>
              <a:ext uri="{FF2B5EF4-FFF2-40B4-BE49-F238E27FC236}">
                <a16:creationId xmlns:a16="http://schemas.microsoft.com/office/drawing/2014/main" id="{31090073-C345-4271-A66A-CD877252A439}"/>
              </a:ext>
            </a:extLst>
          </p:cNvPr>
          <p:cNvSpPr txBox="1">
            <a:spLocks/>
          </p:cNvSpPr>
          <p:nvPr/>
        </p:nvSpPr>
        <p:spPr>
          <a:xfrm>
            <a:off x="2947737" y="643386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9686646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5"/>
          </p:nvPr>
        </p:nvSpPr>
        <p:spPr>
          <a:xfrm>
            <a:off x="365553" y="1041966"/>
            <a:ext cx="8321247" cy="3646366"/>
          </a:xfrm>
        </p:spPr>
        <p:txBody>
          <a:bodyPr/>
          <a:lstStyle/>
          <a:p>
            <a:r>
              <a:rPr lang="es-MX" sz="1800" b="1" dirty="0"/>
              <a:t>EN FIDEICOMISOS APROBADOS MARCELINO GARCÍA BARRAGÁN</a:t>
            </a:r>
            <a:endParaRPr lang="es-MX" sz="1800" dirty="0"/>
          </a:p>
          <a:p>
            <a:r>
              <a:rPr lang="es-MX" sz="2000" dirty="0"/>
              <a:t>En sesión Ordinaria de Consejo Directivo 05/2020 de fecha 29 de mayo de 2020, se aprobó la constitución del Fideicomiso denominado MARCELINO GARCIA BARRAGÁN (fojas 9 a 12 del acta respectiva); con las especificaciones en cuanto a terreno, valor, tipo de aportación, modelo de negocio, retorno de la inversión para </a:t>
            </a:r>
            <a:r>
              <a:rPr lang="es-MX" sz="2000" dirty="0" err="1"/>
              <a:t>IPEJAL</a:t>
            </a:r>
            <a:r>
              <a:rPr lang="es-MX" sz="2000" dirty="0"/>
              <a:t>, entre otros puntos.</a:t>
            </a:r>
          </a:p>
          <a:p>
            <a:r>
              <a:rPr lang="es-MX" sz="2000" dirty="0"/>
              <a:t>Es el caso, en algunos de los apartados de dicho proyecto de Fideicomiso, existen algunos puntos que resultan necesarios aclarar o añadir, los cuales se señalan y justifican a continuación: </a:t>
            </a:r>
          </a:p>
          <a:p>
            <a:endParaRPr lang="es-MX" sz="1800" dirty="0"/>
          </a:p>
        </p:txBody>
      </p:sp>
      <p:sp>
        <p:nvSpPr>
          <p:cNvPr id="3" name="Marcador de texto 2"/>
          <p:cNvSpPr>
            <a:spLocks noGrp="1"/>
          </p:cNvSpPr>
          <p:nvPr>
            <p:ph type="body" sz="quarter" idx="14"/>
          </p:nvPr>
        </p:nvSpPr>
        <p:spPr>
          <a:xfrm>
            <a:off x="1690255" y="0"/>
            <a:ext cx="6747164" cy="419100"/>
          </a:xfrm>
        </p:spPr>
        <p:txBody>
          <a:bodyPr/>
          <a:lstStyle/>
          <a:p>
            <a:pPr algn="ctr"/>
            <a:r>
              <a:rPr lang="es-MX" sz="2000" dirty="0">
                <a:solidFill>
                  <a:schemeClr val="bg1"/>
                </a:solidFill>
              </a:rPr>
              <a:t>Modificación a los Puntos de Acuerdo Proyectos Inmobiliarios Marcelino García Barragán y Magisterio</a:t>
            </a:r>
          </a:p>
          <a:p>
            <a:pPr algn="ctr"/>
            <a:endParaRPr lang="es-MX" sz="2000" dirty="0">
              <a:solidFill>
                <a:schemeClr val="bg1"/>
              </a:solidFill>
            </a:endParaRP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5" name="Marcador de pie de página 2">
            <a:extLst>
              <a:ext uri="{FF2B5EF4-FFF2-40B4-BE49-F238E27FC236}">
                <a16:creationId xmlns:a16="http://schemas.microsoft.com/office/drawing/2014/main" id="{D581B3AC-F695-4E0E-9934-0DC83A21CEA5}"/>
              </a:ext>
            </a:extLst>
          </p:cNvPr>
          <p:cNvSpPr txBox="1">
            <a:spLocks/>
          </p:cNvSpPr>
          <p:nvPr/>
        </p:nvSpPr>
        <p:spPr>
          <a:xfrm>
            <a:off x="2947737" y="643386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4632603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621222"/>
            <a:ext cx="8720460" cy="596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nSpc>
                <a:spcPct val="107000"/>
              </a:lnSpc>
              <a:spcAft>
                <a:spcPts val="800"/>
              </a:spcAft>
            </a:pPr>
            <a:r>
              <a:rPr lang="es-MX" sz="1400" b="1" dirty="0">
                <a:ea typeface="Calibri" panose="020F0502020204030204" pitchFamily="34" charset="0"/>
                <a:cs typeface="Times New Roman" panose="02020603050405020304" pitchFamily="18" charset="0"/>
              </a:rPr>
              <a:t>1. En el apartado “propuesta de negocio” respecto del punto que se refiere a la aportación del socio Desarrollador con el cual se ejecutará el Fideicomiso respectivo, quedo asentado en el acta que dicha aportación sería en capital, debiendo ser lo correcto aportación en capital y/o en especie, entendiéndose como especie: Ejecución de trabajos, ingenierías, proyectos, materiales, personal, entre otros.</a:t>
            </a:r>
          </a:p>
          <a:p>
            <a:pPr lvl="0">
              <a:lnSpc>
                <a:spcPct val="107000"/>
              </a:lnSpc>
              <a:spcAft>
                <a:spcPts val="800"/>
              </a:spcAft>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sigue:</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la adición en los términos propuestos y se somete a la aprobación del Consejo Directivo.</a:t>
            </a:r>
          </a:p>
          <a:p>
            <a:r>
              <a:rPr lang="es-MX" sz="1400" b="1" dirty="0"/>
              <a:t>Justificación de la adición</a:t>
            </a:r>
            <a:endParaRPr lang="es-MX" sz="1400" dirty="0"/>
          </a:p>
          <a:p>
            <a:pPr marL="285750" lvl="0" indent="-285750">
              <a:buFont typeface="Arial" panose="020B0604020202020204" pitchFamily="34" charset="0"/>
              <a:buChar char="•"/>
            </a:pPr>
            <a:r>
              <a:rPr lang="es-MX" sz="1400" dirty="0"/>
              <a:t>Permite al desarrollador operar el proyecto de una manera mucho más eficiente ya que el aportar capital o flujo al Fideicomiso y que posteriormente este le sea devuelto al desarrollador para invertirlo en el proyecto encarece costos y retrasa la obra. </a:t>
            </a:r>
          </a:p>
          <a:p>
            <a:pPr marL="285750" lvl="0" indent="-285750">
              <a:buFont typeface="Arial" panose="020B0604020202020204" pitchFamily="34" charset="0"/>
              <a:buChar char="•"/>
            </a:pPr>
            <a:r>
              <a:rPr lang="es-MX" sz="1400" dirty="0"/>
              <a:t>¿Afectación al modelo de negocio aprobado? NO</a:t>
            </a:r>
          </a:p>
          <a:p>
            <a:r>
              <a:rPr lang="es-MX" sz="1400" dirty="0"/>
              <a:t>Ya que se puede revisar que cumpla con las cantidades que debe aportar, por medio de los reportes mensuales que rendirá al Comité Técnico, el cual contendrá todo el soporte documental y contable de las aportaciones. Mismo que será revisado por el auditor externo y aprobado por el Comité Técnico del Fideicomiso.</a:t>
            </a:r>
          </a:p>
        </p:txBody>
      </p:sp>
      <p:graphicFrame>
        <p:nvGraphicFramePr>
          <p:cNvPr id="7" name="Tabla 6"/>
          <p:cNvGraphicFramePr>
            <a:graphicFrameLocks noGrp="1"/>
          </p:cNvGraphicFramePr>
          <p:nvPr>
            <p:extLst>
              <p:ext uri="{D42A27DB-BD31-4B8C-83A1-F6EECF244321}">
                <p14:modId xmlns:p14="http://schemas.microsoft.com/office/powerpoint/2010/main" val="2361246136"/>
              </p:ext>
            </p:extLst>
          </p:nvPr>
        </p:nvGraphicFramePr>
        <p:xfrm>
          <a:off x="1012899" y="2363757"/>
          <a:ext cx="7079674" cy="1349502"/>
        </p:xfrm>
        <a:graphic>
          <a:graphicData uri="http://schemas.openxmlformats.org/drawingml/2006/table">
            <a:tbl>
              <a:tblPr firstRow="1" firstCol="1" bandRow="1"/>
              <a:tblGrid>
                <a:gridCol w="3539837">
                  <a:extLst>
                    <a:ext uri="{9D8B030D-6E8A-4147-A177-3AD203B41FA5}">
                      <a16:colId xmlns:a16="http://schemas.microsoft.com/office/drawing/2014/main" val="3797762204"/>
                    </a:ext>
                  </a:extLst>
                </a:gridCol>
                <a:gridCol w="3539837">
                  <a:extLst>
                    <a:ext uri="{9D8B030D-6E8A-4147-A177-3AD203B41FA5}">
                      <a16:colId xmlns:a16="http://schemas.microsoft.com/office/drawing/2014/main" val="3540338752"/>
                    </a:ext>
                  </a:extLst>
                </a:gridCol>
              </a:tblGrid>
              <a:tr h="0">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3463892"/>
                  </a:ext>
                </a:extLst>
              </a:tr>
              <a:tr h="0">
                <a:tc>
                  <a:txBody>
                    <a:bodyPr/>
                    <a:lstStyle/>
                    <a:p>
                      <a:pPr algn="just">
                        <a:lnSpc>
                          <a:spcPct val="107000"/>
                        </a:lnSpc>
                        <a:spcAft>
                          <a:spcPts val="800"/>
                        </a:spcAft>
                      </a:pPr>
                      <a:r>
                        <a:rPr lang="es-MX" sz="1400" dirty="0">
                          <a:effectLst/>
                          <a:latin typeface="Calibri" panose="020F0502020204030204" pitchFamily="34" charset="0"/>
                          <a:ea typeface="Calibri" panose="020F0502020204030204" pitchFamily="34" charset="0"/>
                          <a:cs typeface="Calibri" panose="020F0502020204030204" pitchFamily="34" charset="0"/>
                        </a:rPr>
                        <a:t>Desarrollador responsable de la planeación, operación, comercialización y administración del Desarrollo + aportación en Capital requerida del Desarrollador (aprox. 311,000,000)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800"/>
                        </a:spcAft>
                      </a:pPr>
                      <a:r>
                        <a:rPr lang="es-MX" sz="1400" dirty="0">
                          <a:effectLst/>
                          <a:latin typeface="Calibri" panose="020F0502020204030204" pitchFamily="34" charset="0"/>
                          <a:ea typeface="Calibri" panose="020F0502020204030204" pitchFamily="34" charset="0"/>
                          <a:cs typeface="Calibri" panose="020F0502020204030204" pitchFamily="34" charset="0"/>
                        </a:rPr>
                        <a:t>Desarrollador responsable de la planeación, operación, comercialización y administración del Desarrollo + aportación en Capital </a:t>
                      </a:r>
                      <a:r>
                        <a:rPr lang="es-MX" sz="1400" b="1" dirty="0">
                          <a:effectLst/>
                          <a:latin typeface="Calibri" panose="020F0502020204030204" pitchFamily="34" charset="0"/>
                          <a:ea typeface="Calibri" panose="020F0502020204030204" pitchFamily="34" charset="0"/>
                          <a:cs typeface="Calibri" panose="020F0502020204030204" pitchFamily="34" charset="0"/>
                        </a:rPr>
                        <a:t>y/o en especie</a:t>
                      </a:r>
                      <a:r>
                        <a:rPr lang="es-MX" sz="1400" dirty="0">
                          <a:effectLst/>
                          <a:latin typeface="Calibri" panose="020F0502020204030204" pitchFamily="34" charset="0"/>
                          <a:ea typeface="Calibri" panose="020F0502020204030204" pitchFamily="34" charset="0"/>
                          <a:cs typeface="Calibri" panose="020F0502020204030204" pitchFamily="34" charset="0"/>
                        </a:rPr>
                        <a:t> requerida del Desarrollador (aprox. 311,000,000)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5608499"/>
                  </a:ext>
                </a:extLst>
              </a:tr>
            </a:tbl>
          </a:graphicData>
        </a:graphic>
      </p:graphicFrame>
      <p:sp>
        <p:nvSpPr>
          <p:cNvPr id="8" name="Marcador de pie de página 2">
            <a:extLst>
              <a:ext uri="{FF2B5EF4-FFF2-40B4-BE49-F238E27FC236}">
                <a16:creationId xmlns:a16="http://schemas.microsoft.com/office/drawing/2014/main" id="{401D0209-9630-4DBE-9AF8-FFCB61266307}"/>
              </a:ext>
            </a:extLst>
          </p:cNvPr>
          <p:cNvSpPr txBox="1">
            <a:spLocks/>
          </p:cNvSpPr>
          <p:nvPr/>
        </p:nvSpPr>
        <p:spPr>
          <a:xfrm>
            <a:off x="2947737" y="6451789"/>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9852235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1058066"/>
            <a:ext cx="8720460" cy="476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2"/>
            </a:pPr>
            <a:r>
              <a:rPr lang="es-MX" sz="1400" b="1" dirty="0">
                <a:latin typeface="Calibri" panose="020F0502020204030204" pitchFamily="34" charset="0"/>
                <a:ea typeface="Calibri" panose="020F0502020204030204" pitchFamily="34" charset="0"/>
                <a:cs typeface="Times New Roman" panose="02020603050405020304" pitchFamily="18" charset="0"/>
              </a:rPr>
              <a:t>En el apartado </a:t>
            </a:r>
            <a:r>
              <a:rPr lang="es-MX" sz="1400" b="1" i="1" dirty="0">
                <a:latin typeface="Calibri" panose="020F0502020204030204" pitchFamily="34" charset="0"/>
                <a:ea typeface="Calibri" panose="020F0502020204030204" pitchFamily="34" charset="0"/>
                <a:cs typeface="Times New Roman" panose="02020603050405020304" pitchFamily="18" charset="0"/>
              </a:rPr>
              <a:t>“Terreno”,</a:t>
            </a:r>
            <a:r>
              <a:rPr lang="es-MX" sz="1400" b="1" dirty="0">
                <a:latin typeface="Calibri" panose="020F0502020204030204" pitchFamily="34" charset="0"/>
                <a:ea typeface="Calibri" panose="020F0502020204030204" pitchFamily="34" charset="0"/>
                <a:cs typeface="Times New Roman" panose="02020603050405020304" pitchFamily="18" charset="0"/>
              </a:rPr>
              <a:t> en el punto que se refiere a la superficie del terreno a desarrollar, existe un error en cuanto al último número.</a:t>
            </a:r>
            <a:endParaRPr lang="es-MX" dirty="0">
              <a:latin typeface="Calibri" panose="020F0502020204030204" pitchFamily="34" charset="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sigue:</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la corrección en los términos propuestos y se somete a la aprobación del Consejo Directivo.</a:t>
            </a:r>
          </a:p>
          <a:p>
            <a:pPr lvl="1" indent="0" defTabSz="914400">
              <a:lnSpc>
                <a:spcPct val="100000"/>
              </a:lnSpc>
              <a:buNone/>
            </a:pPr>
            <a:endParaRPr lang="es-MX" sz="1400" dirty="0"/>
          </a:p>
          <a:p>
            <a:r>
              <a:rPr lang="es-MX" sz="1400" b="1" dirty="0"/>
              <a:t>Justificación de la corrección</a:t>
            </a:r>
            <a:endParaRPr lang="es-MX" sz="1400" dirty="0"/>
          </a:p>
          <a:p>
            <a:r>
              <a:rPr lang="es-MX" sz="1400" dirty="0"/>
              <a:t>En la escritura pública número 15,983 de fecha 09 nueve de diciembre de 1994, pasada ante la fe del Licenciado Jesús Villalobos Pérez, Notario Público Número 4 cuatro de Zapopan, Jalisco, inscrito bajo documento 48, folios del 384 al 396, del libro 6,850, con número de orden 555,824, de la Sección Primera, de la Oficina Primera del Registro Público de la Propiedad del Estado de Jalisco; así como en el Certificado de Libertad de Gravamen; se desprende la correcta extensión del terreno. Y debe haber una coincidencia con la documentación soporte del mismo.</a:t>
            </a:r>
          </a:p>
        </p:txBody>
      </p:sp>
      <p:graphicFrame>
        <p:nvGraphicFramePr>
          <p:cNvPr id="3" name="Tabla 2"/>
          <p:cNvGraphicFramePr>
            <a:graphicFrameLocks noGrp="1"/>
          </p:cNvGraphicFramePr>
          <p:nvPr/>
        </p:nvGraphicFramePr>
        <p:xfrm>
          <a:off x="936700" y="2230582"/>
          <a:ext cx="7232072" cy="761999"/>
        </p:xfrm>
        <a:graphic>
          <a:graphicData uri="http://schemas.openxmlformats.org/drawingml/2006/table">
            <a:tbl>
              <a:tblPr firstRow="1" firstCol="1" bandRow="1"/>
              <a:tblGrid>
                <a:gridCol w="3616036">
                  <a:extLst>
                    <a:ext uri="{9D8B030D-6E8A-4147-A177-3AD203B41FA5}">
                      <a16:colId xmlns:a16="http://schemas.microsoft.com/office/drawing/2014/main" val="3386149299"/>
                    </a:ext>
                  </a:extLst>
                </a:gridCol>
                <a:gridCol w="3616036">
                  <a:extLst>
                    <a:ext uri="{9D8B030D-6E8A-4147-A177-3AD203B41FA5}">
                      <a16:colId xmlns:a16="http://schemas.microsoft.com/office/drawing/2014/main" val="290462092"/>
                    </a:ext>
                  </a:extLst>
                </a:gridCol>
              </a:tblGrid>
              <a:tr h="376105">
                <a:tc>
                  <a:txBody>
                    <a:bodyPr/>
                    <a:lstStyle/>
                    <a:p>
                      <a:pPr algn="ctr">
                        <a:lnSpc>
                          <a:spcPct val="107000"/>
                        </a:lnSpc>
                        <a:spcAft>
                          <a:spcPts val="0"/>
                        </a:spcAft>
                      </a:pPr>
                      <a:r>
                        <a:rPr lang="es-MX" sz="1400" b="1">
                          <a:effectLst/>
                          <a:latin typeface="+mn-lt"/>
                          <a:ea typeface="Calibri" panose="020F0502020204030204" pitchFamily="34" charset="0"/>
                          <a:cs typeface="Calibri" panose="020F0502020204030204" pitchFamily="34" charset="0"/>
                        </a:rPr>
                        <a:t>Texto aprobado en la sesión 5/2020</a:t>
                      </a:r>
                      <a:endParaRPr lang="es-MX"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corrección propuesto</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4120757"/>
                  </a:ext>
                </a:extLst>
              </a:tr>
              <a:tr h="385894">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Terreno tiene una superficie de 12,513 m2</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terreno tiene una superficie de 12, 516.15 m2</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625215"/>
                  </a:ext>
                </a:extLst>
              </a:tr>
            </a:tbl>
          </a:graphicData>
        </a:graphic>
      </p:graphicFrame>
      <p:sp>
        <p:nvSpPr>
          <p:cNvPr id="7" name="Marcador de pie de página 2">
            <a:extLst>
              <a:ext uri="{FF2B5EF4-FFF2-40B4-BE49-F238E27FC236}">
                <a16:creationId xmlns:a16="http://schemas.microsoft.com/office/drawing/2014/main" id="{8FBE7C63-BF8F-47DF-8A2C-5425071DD9D3}"/>
              </a:ext>
            </a:extLst>
          </p:cNvPr>
          <p:cNvSpPr txBox="1">
            <a:spLocks/>
          </p:cNvSpPr>
          <p:nvPr/>
        </p:nvSpPr>
        <p:spPr>
          <a:xfrm>
            <a:off x="2947737" y="643386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6197798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877918"/>
            <a:ext cx="8720460" cy="4330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3"/>
            </a:pPr>
            <a:r>
              <a:rPr lang="es-MX" sz="1400" b="1" dirty="0">
                <a:latin typeface="Calibri" panose="020F0502020204030204" pitchFamily="34" charset="0"/>
                <a:ea typeface="Calibri" panose="020F0502020204030204" pitchFamily="34" charset="0"/>
                <a:cs typeface="Calibri" panose="020F0502020204030204" pitchFamily="34" charset="0"/>
              </a:rPr>
              <a:t>En el apartado </a:t>
            </a:r>
            <a:r>
              <a:rPr lang="es-MX" sz="1400" b="1" i="1" dirty="0">
                <a:latin typeface="Calibri" panose="020F0502020204030204" pitchFamily="34" charset="0"/>
                <a:ea typeface="Calibri" panose="020F0502020204030204" pitchFamily="34" charset="0"/>
                <a:cs typeface="Calibri" panose="020F0502020204030204" pitchFamily="34" charset="0"/>
              </a:rPr>
              <a:t>“proponente”</a:t>
            </a:r>
            <a:r>
              <a:rPr lang="es-MX" sz="1400" b="1" dirty="0">
                <a:latin typeface="Calibri" panose="020F0502020204030204" pitchFamily="34" charset="0"/>
                <a:ea typeface="Calibri" panose="020F0502020204030204" pitchFamily="34" charset="0"/>
                <a:cs typeface="Calibri" panose="020F0502020204030204" pitchFamily="34" charset="0"/>
              </a:rPr>
              <a:t> se asentó que la empresa “Trazo Inmobiliario” es la que presenta el proyecto, siendo lo correcto dejar asentado que la razón social es Grupo </a:t>
            </a:r>
            <a:r>
              <a:rPr lang="es-MX" sz="1400" b="1" dirty="0" err="1">
                <a:latin typeface="Calibri" panose="020F0502020204030204" pitchFamily="34" charset="0"/>
                <a:ea typeface="Calibri" panose="020F0502020204030204" pitchFamily="34" charset="0"/>
                <a:cs typeface="Calibri" panose="020F0502020204030204" pitchFamily="34" charset="0"/>
              </a:rPr>
              <a:t>Alten</a:t>
            </a:r>
            <a:r>
              <a:rPr lang="es-MX" sz="1400" b="1" dirty="0">
                <a:latin typeface="Calibri" panose="020F0502020204030204" pitchFamily="34" charset="0"/>
                <a:ea typeface="Calibri" panose="020F0502020204030204" pitchFamily="34" charset="0"/>
                <a:cs typeface="Calibri" panose="020F0502020204030204" pitchFamily="34" charset="0"/>
              </a:rPr>
              <a:t> Pondera, S.A. de C.V., que es con la que se firmará el contrato de Fideicomiso y forma parte del Grupo Trazo Inmobiliario.</a:t>
            </a:r>
            <a:endParaRPr lang="es-MX" dirty="0">
              <a:latin typeface="Calibri" panose="020F0502020204030204" pitchFamily="34" charset="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corregir al texto aprobado como sigue:</a:t>
            </a:r>
          </a:p>
          <a:p>
            <a:pPr lvl="1" indent="0" defTabSz="914400" eaLnBrk="0" fontAlgn="base" hangingPunct="0">
              <a:lnSpc>
                <a:spcPct val="150000"/>
              </a:lnSpc>
              <a:spcBef>
                <a:spcPct val="0"/>
              </a:spcBef>
              <a:spcAft>
                <a:spcPct val="0"/>
              </a:spcAft>
              <a:buNone/>
            </a:pPr>
            <a:endParaRPr lang="es-MX" altLang="es-MX" sz="14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la corrección en los términos propuestos y se somete a la aprobación del Consejo Directivo.</a:t>
            </a:r>
          </a:p>
          <a:p>
            <a:pPr lvl="1" indent="0" defTabSz="914400">
              <a:lnSpc>
                <a:spcPct val="100000"/>
              </a:lnSpc>
              <a:buNone/>
            </a:pPr>
            <a:endParaRPr lang="es-MX" sz="1400" dirty="0"/>
          </a:p>
          <a:p>
            <a:r>
              <a:rPr lang="es-MX" sz="1400" b="1" dirty="0"/>
              <a:t>Justificación de la corrección</a:t>
            </a:r>
            <a:endParaRPr lang="es-MX" sz="1400" dirty="0"/>
          </a:p>
          <a:p>
            <a:r>
              <a:rPr lang="es-MX" sz="1400" dirty="0"/>
              <a:t>Se considera que lo correcto es establecer la razón social con la que se firmará el Fideicomiso para mayor claridad y orden. </a:t>
            </a:r>
          </a:p>
        </p:txBody>
      </p:sp>
      <p:graphicFrame>
        <p:nvGraphicFramePr>
          <p:cNvPr id="5" name="Tabla 4"/>
          <p:cNvGraphicFramePr>
            <a:graphicFrameLocks noGrp="1"/>
          </p:cNvGraphicFramePr>
          <p:nvPr>
            <p:extLst>
              <p:ext uri="{D42A27DB-BD31-4B8C-83A1-F6EECF244321}">
                <p14:modId xmlns:p14="http://schemas.microsoft.com/office/powerpoint/2010/main" val="1050783752"/>
              </p:ext>
            </p:extLst>
          </p:nvPr>
        </p:nvGraphicFramePr>
        <p:xfrm>
          <a:off x="481262" y="2193113"/>
          <a:ext cx="8205538" cy="1349502"/>
        </p:xfrm>
        <a:graphic>
          <a:graphicData uri="http://schemas.openxmlformats.org/drawingml/2006/table">
            <a:tbl>
              <a:tblPr firstRow="1" firstCol="1" bandRow="1"/>
              <a:tblGrid>
                <a:gridCol w="4102769">
                  <a:extLst>
                    <a:ext uri="{9D8B030D-6E8A-4147-A177-3AD203B41FA5}">
                      <a16:colId xmlns:a16="http://schemas.microsoft.com/office/drawing/2014/main" val="1789932747"/>
                    </a:ext>
                  </a:extLst>
                </a:gridCol>
                <a:gridCol w="4102769">
                  <a:extLst>
                    <a:ext uri="{9D8B030D-6E8A-4147-A177-3AD203B41FA5}">
                      <a16:colId xmlns:a16="http://schemas.microsoft.com/office/drawing/2014/main" val="2749382831"/>
                    </a:ext>
                  </a:extLst>
                </a:gridCol>
              </a:tblGrid>
              <a:tr h="0">
                <a:tc>
                  <a:txBody>
                    <a:bodyPr/>
                    <a:lstStyle/>
                    <a:p>
                      <a:pPr algn="ctr">
                        <a:lnSpc>
                          <a:spcPct val="107000"/>
                        </a:lnSpc>
                        <a:spcAft>
                          <a:spcPts val="0"/>
                        </a:spcAft>
                      </a:pPr>
                      <a:r>
                        <a:rPr lang="es-MX" sz="1400" b="1">
                          <a:effectLst/>
                          <a:latin typeface="+mn-lt"/>
                          <a:ea typeface="Calibri" panose="020F0502020204030204" pitchFamily="34" charset="0"/>
                          <a:cs typeface="Calibri" panose="020F0502020204030204" pitchFamily="34" charset="0"/>
                        </a:rPr>
                        <a:t>Texto aprobado en la sesión 5/2020</a:t>
                      </a:r>
                      <a:endParaRPr lang="es-MX"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con corrección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2085412"/>
                  </a:ext>
                </a:extLst>
              </a:tr>
              <a:tr h="0">
                <a:tc>
                  <a:txBody>
                    <a:bodyPr/>
                    <a:lstStyle/>
                    <a:p>
                      <a:pPr algn="just">
                        <a:lnSpc>
                          <a:spcPct val="107000"/>
                        </a:lnSpc>
                        <a:spcAft>
                          <a:spcPts val="0"/>
                        </a:spcAft>
                      </a:pPr>
                      <a:r>
                        <a:rPr lang="es-MX" sz="1400">
                          <a:effectLst/>
                          <a:latin typeface="+mn-lt"/>
                          <a:ea typeface="Calibri" panose="020F0502020204030204" pitchFamily="34" charset="0"/>
                          <a:cs typeface="Calibri" panose="020F0502020204030204" pitchFamily="34" charset="0"/>
                        </a:rPr>
                        <a:t>Trazo Inmobiliario: La empresa que presenta proyecto de sociedad</a:t>
                      </a:r>
                      <a:endParaRPr lang="es-MX"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Grupo </a:t>
                      </a:r>
                      <a:r>
                        <a:rPr lang="es-MX" sz="1400" dirty="0" err="1">
                          <a:effectLst/>
                          <a:latin typeface="+mn-lt"/>
                          <a:ea typeface="Calibri" panose="020F0502020204030204" pitchFamily="34" charset="0"/>
                          <a:cs typeface="Calibri" panose="020F0502020204030204" pitchFamily="34" charset="0"/>
                        </a:rPr>
                        <a:t>Alten</a:t>
                      </a:r>
                      <a:r>
                        <a:rPr lang="es-MX" sz="1400" dirty="0">
                          <a:effectLst/>
                          <a:latin typeface="+mn-lt"/>
                          <a:ea typeface="Calibri" panose="020F0502020204030204" pitchFamily="34" charset="0"/>
                          <a:cs typeface="Calibri" panose="020F0502020204030204" pitchFamily="34" charset="0"/>
                        </a:rPr>
                        <a:t> Pondera, S.A. de C.V., empresa que forma parte de Grupo Trazo Inmobiliario como es conocido comercialmente y como fue autorizado en la Sesión de Consejo 05/2020 del 29 de mayo de 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1010331"/>
                  </a:ext>
                </a:extLst>
              </a:tr>
            </a:tbl>
          </a:graphicData>
        </a:graphic>
      </p:graphicFrame>
      <p:sp>
        <p:nvSpPr>
          <p:cNvPr id="7" name="Marcador de pie de página 2">
            <a:extLst>
              <a:ext uri="{FF2B5EF4-FFF2-40B4-BE49-F238E27FC236}">
                <a16:creationId xmlns:a16="http://schemas.microsoft.com/office/drawing/2014/main" id="{FB741862-6F23-468B-AB18-012535A5FEF2}"/>
              </a:ext>
            </a:extLst>
          </p:cNvPr>
          <p:cNvSpPr txBox="1">
            <a:spLocks/>
          </p:cNvSpPr>
          <p:nvPr/>
        </p:nvSpPr>
        <p:spPr>
          <a:xfrm>
            <a:off x="2947737" y="643386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7232076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635325"/>
            <a:ext cx="8720460" cy="59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4"/>
            </a:pPr>
            <a:r>
              <a:rPr lang="es-MX" sz="1400" b="1" dirty="0">
                <a:latin typeface="Calibri" panose="020F0502020204030204" pitchFamily="34" charset="0"/>
                <a:ea typeface="Calibri" panose="020F0502020204030204" pitchFamily="34" charset="0"/>
                <a:cs typeface="Calibri" panose="020F0502020204030204" pitchFamily="34" charset="0"/>
              </a:rPr>
              <a:t>En el apartado “Flujo Requerido” se aprobó que el proyecto se divide en 3 etapas y las aportaciones de flujo por socio y los momentos en los cuales se harían las mimas en el transcurso del tiempo “pre-operativo”, “arranque mes 7”, “obra 23 meses”; siendo que lo correcto es “mes 1”, “mes 7”, “mes 14”.</a:t>
            </a:r>
          </a:p>
          <a:p>
            <a:pPr marL="457189" lvl="1" indent="0">
              <a:lnSpc>
                <a:spcPct val="107000"/>
              </a:lnSpc>
              <a:spcAft>
                <a:spcPts val="80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aclarar al texto aprobado como sigue:</a:t>
            </a:r>
          </a:p>
          <a:p>
            <a:pPr lvl="1" indent="0" defTabSz="914400" eaLnBrk="0" fontAlgn="base" hangingPunct="0">
              <a:lnSpc>
                <a:spcPct val="150000"/>
              </a:lnSpc>
              <a:spcBef>
                <a:spcPct val="0"/>
              </a:spcBef>
              <a:spcAft>
                <a:spcPct val="0"/>
              </a:spcAft>
              <a:buNone/>
            </a:pPr>
            <a:r>
              <a:rPr lang="es-MX" altLang="es-MX" sz="1400" b="1" dirty="0">
                <a:solidFill>
                  <a:schemeClr val="tx1"/>
                </a:solidFill>
              </a:rPr>
              <a:t>Texto aprobado en la sesión 5/2020</a:t>
            </a:r>
          </a:p>
          <a:p>
            <a:pPr lvl="1" indent="0" defTabSz="914400" eaLnBrk="0" fontAlgn="base" hangingPunct="0">
              <a:lnSpc>
                <a:spcPct val="150000"/>
              </a:lnSpc>
              <a:spcBef>
                <a:spcPct val="0"/>
              </a:spcBef>
              <a:spcAft>
                <a:spcPct val="0"/>
              </a:spcAft>
              <a:buNone/>
            </a:pPr>
            <a:r>
              <a:rPr lang="es-MX" altLang="es-MX" sz="1400" dirty="0">
                <a:solidFill>
                  <a:schemeClr val="tx1"/>
                </a:solidFill>
              </a:rPr>
              <a:t>              FLUJO REQUERIDO</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None/>
            </a:pPr>
            <a:r>
              <a:rPr lang="es-MX" altLang="es-MX" sz="1400" b="1" dirty="0">
                <a:solidFill>
                  <a:schemeClr val="tx1"/>
                </a:solidFill>
              </a:rPr>
              <a:t>Texto con aclaración propuesta</a:t>
            </a:r>
          </a:p>
          <a:p>
            <a:pPr lvl="1" indent="0" defTabSz="914400" eaLnBrk="0" fontAlgn="base" hangingPunct="0">
              <a:lnSpc>
                <a:spcPct val="100000"/>
              </a:lnSpc>
              <a:spcBef>
                <a:spcPct val="0"/>
              </a:spcBef>
              <a:spcAft>
                <a:spcPct val="0"/>
              </a:spcAft>
              <a:buNone/>
            </a:pPr>
            <a:r>
              <a:rPr lang="es-MX" altLang="es-MX" sz="1400" dirty="0">
                <a:solidFill>
                  <a:schemeClr val="tx1"/>
                </a:solidFill>
              </a:rPr>
              <a:t>                       FLUJO REQUERIDO</a:t>
            </a: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la aclaración en los términos propuestos y se somete a la aprobación del Consejo Directivo.</a:t>
            </a:r>
          </a:p>
          <a:p>
            <a:r>
              <a:rPr lang="es-MX" sz="1400" b="1" dirty="0"/>
              <a:t>Justificación del cambio</a:t>
            </a:r>
            <a:endParaRPr lang="es-MX" sz="1400" dirty="0"/>
          </a:p>
          <a:p>
            <a:r>
              <a:rPr lang="es-MX" sz="1400" dirty="0"/>
              <a:t>Se define de manera clara el inicio de la etapa pre operativa y los periodos posteriores, no cambian cantidades ni tampoco hay incremento en tiempo.</a:t>
            </a:r>
          </a:p>
        </p:txBody>
      </p:sp>
      <p:graphicFrame>
        <p:nvGraphicFramePr>
          <p:cNvPr id="3" name="Tabla 2"/>
          <p:cNvGraphicFramePr>
            <a:graphicFrameLocks noGrp="1"/>
          </p:cNvGraphicFramePr>
          <p:nvPr/>
        </p:nvGraphicFramePr>
        <p:xfrm>
          <a:off x="1758404" y="2555529"/>
          <a:ext cx="5858950" cy="976454"/>
        </p:xfrm>
        <a:graphic>
          <a:graphicData uri="http://schemas.openxmlformats.org/drawingml/2006/table">
            <a:tbl>
              <a:tblPr firstRow="1" firstCol="1" bandRow="1"/>
              <a:tblGrid>
                <a:gridCol w="1171790">
                  <a:extLst>
                    <a:ext uri="{9D8B030D-6E8A-4147-A177-3AD203B41FA5}">
                      <a16:colId xmlns:a16="http://schemas.microsoft.com/office/drawing/2014/main" val="3749605578"/>
                    </a:ext>
                  </a:extLst>
                </a:gridCol>
                <a:gridCol w="1171790">
                  <a:extLst>
                    <a:ext uri="{9D8B030D-6E8A-4147-A177-3AD203B41FA5}">
                      <a16:colId xmlns:a16="http://schemas.microsoft.com/office/drawing/2014/main" val="3460500752"/>
                    </a:ext>
                  </a:extLst>
                </a:gridCol>
                <a:gridCol w="1171790">
                  <a:extLst>
                    <a:ext uri="{9D8B030D-6E8A-4147-A177-3AD203B41FA5}">
                      <a16:colId xmlns:a16="http://schemas.microsoft.com/office/drawing/2014/main" val="3674494715"/>
                    </a:ext>
                  </a:extLst>
                </a:gridCol>
                <a:gridCol w="1171790">
                  <a:extLst>
                    <a:ext uri="{9D8B030D-6E8A-4147-A177-3AD203B41FA5}">
                      <a16:colId xmlns:a16="http://schemas.microsoft.com/office/drawing/2014/main" val="4125478655"/>
                    </a:ext>
                  </a:extLst>
                </a:gridCol>
                <a:gridCol w="1171790">
                  <a:extLst>
                    <a:ext uri="{9D8B030D-6E8A-4147-A177-3AD203B41FA5}">
                      <a16:colId xmlns:a16="http://schemas.microsoft.com/office/drawing/2014/main" val="31645718"/>
                    </a:ext>
                  </a:extLst>
                </a:gridCol>
              </a:tblGrid>
              <a:tr h="243851">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 </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Preoperativo</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Arranque mes 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Obra 23 meses</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Monto Total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2677509"/>
                  </a:ext>
                </a:extLst>
              </a:tr>
              <a:tr h="244376">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Desarrollador</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38,438,537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69,936,520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203,518,587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311,893,645</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937974"/>
                  </a:ext>
                </a:extLst>
              </a:tr>
              <a:tr h="243851">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IPEJAL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35,000,000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40,000,000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45,000,000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120,000,000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3752457"/>
                  </a:ext>
                </a:extLst>
              </a:tr>
              <a:tr h="244376">
                <a:tc>
                  <a:txBody>
                    <a:bodyPr/>
                    <a:lstStyle/>
                    <a:p>
                      <a:pPr algn="ctr">
                        <a:lnSpc>
                          <a:spcPct val="107000"/>
                        </a:lnSpc>
                        <a:spcAft>
                          <a:spcPts val="0"/>
                        </a:spcAft>
                      </a:pPr>
                      <a:r>
                        <a:rPr lang="es-MX" sz="1200" dirty="0">
                          <a:effectLst/>
                          <a:latin typeface="+mn-lt"/>
                          <a:ea typeface="Calibri" panose="020F0502020204030204" pitchFamily="34" charset="0"/>
                          <a:cs typeface="Calibri" panose="020F0502020204030204" pitchFamily="34" charset="0"/>
                        </a:rPr>
                        <a:t>Suma</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73,438,537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109,936,520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248,518,587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dirty="0">
                          <a:effectLst/>
                          <a:latin typeface="+mn-lt"/>
                          <a:ea typeface="Calibri" panose="020F0502020204030204" pitchFamily="34" charset="0"/>
                          <a:cs typeface="Calibri" panose="020F0502020204030204" pitchFamily="34" charset="0"/>
                        </a:rPr>
                        <a:t>431,893,645</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373170863"/>
                  </a:ext>
                </a:extLst>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959766380"/>
              </p:ext>
            </p:extLst>
          </p:nvPr>
        </p:nvGraphicFramePr>
        <p:xfrm>
          <a:off x="1758404" y="4159629"/>
          <a:ext cx="5858951" cy="1070096"/>
        </p:xfrm>
        <a:graphic>
          <a:graphicData uri="http://schemas.openxmlformats.org/drawingml/2006/table">
            <a:tbl>
              <a:tblPr firstRow="1" firstCol="1" bandRow="1"/>
              <a:tblGrid>
                <a:gridCol w="1126566">
                  <a:extLst>
                    <a:ext uri="{9D8B030D-6E8A-4147-A177-3AD203B41FA5}">
                      <a16:colId xmlns:a16="http://schemas.microsoft.com/office/drawing/2014/main" val="1285523327"/>
                    </a:ext>
                  </a:extLst>
                </a:gridCol>
                <a:gridCol w="1118461">
                  <a:extLst>
                    <a:ext uri="{9D8B030D-6E8A-4147-A177-3AD203B41FA5}">
                      <a16:colId xmlns:a16="http://schemas.microsoft.com/office/drawing/2014/main" val="2947656473"/>
                    </a:ext>
                  </a:extLst>
                </a:gridCol>
                <a:gridCol w="1201129">
                  <a:extLst>
                    <a:ext uri="{9D8B030D-6E8A-4147-A177-3AD203B41FA5}">
                      <a16:colId xmlns:a16="http://schemas.microsoft.com/office/drawing/2014/main" val="4191033426"/>
                    </a:ext>
                  </a:extLst>
                </a:gridCol>
                <a:gridCol w="1201129">
                  <a:extLst>
                    <a:ext uri="{9D8B030D-6E8A-4147-A177-3AD203B41FA5}">
                      <a16:colId xmlns:a16="http://schemas.microsoft.com/office/drawing/2014/main" val="2357428199"/>
                    </a:ext>
                  </a:extLst>
                </a:gridCol>
                <a:gridCol w="1211666">
                  <a:extLst>
                    <a:ext uri="{9D8B030D-6E8A-4147-A177-3AD203B41FA5}">
                      <a16:colId xmlns:a16="http://schemas.microsoft.com/office/drawing/2014/main" val="2860764723"/>
                    </a:ext>
                  </a:extLst>
                </a:gridCol>
              </a:tblGrid>
              <a:tr h="200906">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 </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Mes 1</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dirty="0">
                          <a:solidFill>
                            <a:srgbClr val="000000"/>
                          </a:solidFill>
                          <a:effectLst/>
                          <a:latin typeface="+mn-lt"/>
                          <a:ea typeface="Calibri" panose="020F0502020204030204" pitchFamily="34" charset="0"/>
                          <a:cs typeface="Calibri" panose="020F0502020204030204" pitchFamily="34" charset="0"/>
                        </a:rPr>
                        <a:t>Mes 7</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Mes 14</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Monto Total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6652349"/>
                  </a:ext>
                </a:extLst>
              </a:tr>
              <a:tr h="289730">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Desarrollador</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38,458,537.00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69,936,520.00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203,518,587.00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311,893,645.00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3983500"/>
                  </a:ext>
                </a:extLst>
              </a:tr>
              <a:tr h="289730">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IPEJAL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35,000,000.00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40,000,000.00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45,000,000.00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120,000,000.00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9046534"/>
                  </a:ext>
                </a:extLst>
              </a:tr>
              <a:tr h="289730">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Suma</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75,438,537.00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109,936,520.00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248,518,587.00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dirty="0">
                          <a:solidFill>
                            <a:srgbClr val="000000"/>
                          </a:solidFill>
                          <a:effectLst/>
                          <a:latin typeface="+mn-lt"/>
                          <a:ea typeface="Calibri" panose="020F0502020204030204" pitchFamily="34" charset="0"/>
                          <a:cs typeface="Calibri" panose="020F0502020204030204" pitchFamily="34" charset="0"/>
                        </a:rPr>
                        <a:t>431,893,645.00</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974980"/>
                  </a:ext>
                </a:extLst>
              </a:tr>
            </a:tbl>
          </a:graphicData>
        </a:graphic>
      </p:graphicFrame>
      <p:sp>
        <p:nvSpPr>
          <p:cNvPr id="7" name="Marcador de pie de página 2">
            <a:extLst>
              <a:ext uri="{FF2B5EF4-FFF2-40B4-BE49-F238E27FC236}">
                <a16:creationId xmlns:a16="http://schemas.microsoft.com/office/drawing/2014/main" id="{C520B7C8-43ED-4101-850D-8733B7EFF843}"/>
              </a:ext>
            </a:extLst>
          </p:cNvPr>
          <p:cNvSpPr txBox="1">
            <a:spLocks/>
          </p:cNvSpPr>
          <p:nvPr/>
        </p:nvSpPr>
        <p:spPr>
          <a:xfrm>
            <a:off x="2947737" y="6415931"/>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40792017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936390"/>
            <a:ext cx="8720460" cy="4323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5"/>
            </a:pPr>
            <a:r>
              <a:rPr lang="es-MX" sz="1400" b="1" dirty="0">
                <a:latin typeface="Calibri" panose="020F0502020204030204" pitchFamily="34" charset="0"/>
                <a:ea typeface="Calibri" panose="020F0502020204030204" pitchFamily="34" charset="0"/>
                <a:cs typeface="Times New Roman" panose="02020603050405020304" pitchFamily="18" charset="0"/>
              </a:rPr>
              <a:t>En el apartado </a:t>
            </a:r>
            <a:r>
              <a:rPr lang="es-MX" sz="1400" b="1" i="1" dirty="0">
                <a:latin typeface="Calibri" panose="020F0502020204030204" pitchFamily="34" charset="0"/>
                <a:ea typeface="Calibri" panose="020F0502020204030204" pitchFamily="34" charset="0"/>
                <a:cs typeface="Times New Roman" panose="02020603050405020304" pitchFamily="18" charset="0"/>
              </a:rPr>
              <a:t>“retorno a IPEJAL”</a:t>
            </a:r>
            <a:r>
              <a:rPr lang="es-MX" sz="1400" b="1" dirty="0">
                <a:latin typeface="Calibri" panose="020F0502020204030204" pitchFamily="34" charset="0"/>
                <a:ea typeface="Calibri" panose="020F0502020204030204" pitchFamily="34" charset="0"/>
                <a:cs typeface="Times New Roman" panose="02020603050405020304" pitchFamily="18" charset="0"/>
              </a:rPr>
              <a:t> se añade el texto plazo del proyecto 24 meses incluyendo etapa pre operativa. Esta acotación no estaba en texto aprobado en sesión 05/2020.</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189" lvl="1" indent="0">
              <a:lnSpc>
                <a:spcPct val="107000"/>
              </a:lnSpc>
              <a:spcAft>
                <a:spcPts val="80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sigue:</a:t>
            </a: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la adición en los términos propuestos y se somete a la aprobación del Consejo Directivo.</a:t>
            </a:r>
          </a:p>
          <a:p>
            <a:endParaRPr lang="es-MX" sz="1400" b="1" dirty="0"/>
          </a:p>
          <a:p>
            <a:endParaRPr lang="es-MX" sz="1400" b="1" dirty="0"/>
          </a:p>
          <a:p>
            <a:r>
              <a:rPr lang="es-MX" sz="1400" b="1" dirty="0"/>
              <a:t>Justificación de la adición</a:t>
            </a:r>
            <a:endParaRPr lang="es-MX" sz="1400" dirty="0"/>
          </a:p>
          <a:p>
            <a:r>
              <a:rPr lang="es-MX" sz="1400" dirty="0"/>
              <a:t>Conviene tener certeza acerca del tiempo de duración y tiempos de entrega de la obra. Ya que de otra manera no quedaría claro el periodo con el que se realizan los cálculos de la TIR.</a:t>
            </a:r>
          </a:p>
        </p:txBody>
      </p:sp>
      <p:graphicFrame>
        <p:nvGraphicFramePr>
          <p:cNvPr id="5" name="Tabla 4"/>
          <p:cNvGraphicFramePr>
            <a:graphicFrameLocks noGrp="1"/>
          </p:cNvGraphicFramePr>
          <p:nvPr/>
        </p:nvGraphicFramePr>
        <p:xfrm>
          <a:off x="730705" y="2167597"/>
          <a:ext cx="7644062" cy="930442"/>
        </p:xfrm>
        <a:graphic>
          <a:graphicData uri="http://schemas.openxmlformats.org/drawingml/2006/table">
            <a:tbl>
              <a:tblPr firstRow="1" firstCol="1" bandRow="1"/>
              <a:tblGrid>
                <a:gridCol w="3822031">
                  <a:extLst>
                    <a:ext uri="{9D8B030D-6E8A-4147-A177-3AD203B41FA5}">
                      <a16:colId xmlns:a16="http://schemas.microsoft.com/office/drawing/2014/main" val="1865864395"/>
                    </a:ext>
                  </a:extLst>
                </a:gridCol>
                <a:gridCol w="3822031">
                  <a:extLst>
                    <a:ext uri="{9D8B030D-6E8A-4147-A177-3AD203B41FA5}">
                      <a16:colId xmlns:a16="http://schemas.microsoft.com/office/drawing/2014/main" val="3762678364"/>
                    </a:ext>
                  </a:extLst>
                </a:gridCol>
              </a:tblGrid>
              <a:tr h="322700">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9926382"/>
                  </a:ext>
                </a:extLst>
              </a:tr>
              <a:tr h="607742">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No estaba previsto en texto aprobado</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Plazo del proyecto 24 meses incluyendo etapa pre operativa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2592167"/>
                  </a:ext>
                </a:extLst>
              </a:tr>
            </a:tbl>
          </a:graphicData>
        </a:graphic>
      </p:graphicFrame>
      <p:sp>
        <p:nvSpPr>
          <p:cNvPr id="7" name="Marcador de pie de página 2">
            <a:extLst>
              <a:ext uri="{FF2B5EF4-FFF2-40B4-BE49-F238E27FC236}">
                <a16:creationId xmlns:a16="http://schemas.microsoft.com/office/drawing/2014/main" id="{28F14A40-293A-4149-A0B7-59BB747E519F}"/>
              </a:ext>
            </a:extLst>
          </p:cNvPr>
          <p:cNvSpPr txBox="1">
            <a:spLocks/>
          </p:cNvSpPr>
          <p:nvPr/>
        </p:nvSpPr>
        <p:spPr>
          <a:xfrm>
            <a:off x="2947737" y="6433860"/>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38550564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5"/>
          </p:nvPr>
        </p:nvSpPr>
        <p:spPr>
          <a:xfrm>
            <a:off x="365553" y="1041966"/>
            <a:ext cx="8321247" cy="3646366"/>
          </a:xfrm>
        </p:spPr>
        <p:txBody>
          <a:bodyPr/>
          <a:lstStyle/>
          <a:p>
            <a:r>
              <a:rPr lang="es-MX" sz="1800" b="1" dirty="0"/>
              <a:t>EN FIDEICOMISOS APROBADOS – MAGISTERIO</a:t>
            </a:r>
            <a:endParaRPr lang="es-MX" sz="1800" dirty="0"/>
          </a:p>
          <a:p>
            <a:r>
              <a:rPr lang="es-MX" sz="2000" dirty="0"/>
              <a:t>En sesión Ordinaria de Consejo Directivo 05/2020 de fecha 29 de mayo de 2020, se aprobó la constitución de Fideicomiso denominado MAGISTERIO (fojas 9 a 12 del acta respectiva); con las especificaciones en cuanto a terreno, valor, tipo de aportación, modelo de negocio, retorno de la inversión para </a:t>
            </a:r>
            <a:r>
              <a:rPr lang="es-MX" sz="2000" dirty="0" err="1"/>
              <a:t>IPEJAL</a:t>
            </a:r>
            <a:r>
              <a:rPr lang="es-MX" sz="2000" dirty="0"/>
              <a:t>, entre otros puntos.</a:t>
            </a:r>
          </a:p>
          <a:p>
            <a:endParaRPr lang="es-MX" sz="1800" dirty="0"/>
          </a:p>
          <a:p>
            <a:r>
              <a:rPr lang="es-MX" sz="2000" dirty="0"/>
              <a:t>Es el caso, en algunos de los apartados de dicho proyecto de Fideicomiso, existen algunos puntos que resultan necesarios aclarar o añadir, los cuales se señalan y justifican a continuación: </a:t>
            </a:r>
          </a:p>
          <a:p>
            <a:endParaRPr lang="es-MX" sz="1800" dirty="0"/>
          </a:p>
        </p:txBody>
      </p:sp>
      <p:sp>
        <p:nvSpPr>
          <p:cNvPr id="3" name="Marcador de texto 2"/>
          <p:cNvSpPr>
            <a:spLocks noGrp="1"/>
          </p:cNvSpPr>
          <p:nvPr>
            <p:ph type="body" sz="quarter" idx="14"/>
          </p:nvPr>
        </p:nvSpPr>
        <p:spPr>
          <a:xfrm>
            <a:off x="1690255" y="0"/>
            <a:ext cx="6747164" cy="419100"/>
          </a:xfrm>
        </p:spPr>
        <p:txBody>
          <a:bodyPr/>
          <a:lstStyle/>
          <a:p>
            <a:pPr algn="ctr"/>
            <a:r>
              <a:rPr lang="es-MX" sz="2000" dirty="0">
                <a:solidFill>
                  <a:schemeClr val="bg1"/>
                </a:solidFill>
              </a:rPr>
              <a:t>Modificación a los Puntos de Acuerdo Proyectos Inmobiliarios Marcelino García Barragán y Magisterio</a:t>
            </a:r>
          </a:p>
          <a:p>
            <a:pPr algn="ctr"/>
            <a:endParaRPr lang="es-MX" sz="2000" dirty="0">
              <a:solidFill>
                <a:schemeClr val="bg1"/>
              </a:solidFill>
            </a:endParaRP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5" name="Marcador de pie de página 2">
            <a:extLst>
              <a:ext uri="{FF2B5EF4-FFF2-40B4-BE49-F238E27FC236}">
                <a16:creationId xmlns:a16="http://schemas.microsoft.com/office/drawing/2014/main" id="{3753CEB5-0DDF-4FC2-90BA-8D3FCDA9144D}"/>
              </a:ext>
            </a:extLst>
          </p:cNvPr>
          <p:cNvSpPr txBox="1">
            <a:spLocks/>
          </p:cNvSpPr>
          <p:nvPr/>
        </p:nvSpPr>
        <p:spPr>
          <a:xfrm>
            <a:off x="2947737" y="6415931"/>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723040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14643"/>
            <a:ext cx="6735651" cy="693695"/>
          </a:xfrm>
          <a:prstGeom prst="rect">
            <a:avLst/>
          </a:prstGeom>
        </p:spPr>
        <p:txBody>
          <a:bodyPr>
            <a:noAutofit/>
          </a:bodyPr>
          <a:lstStyle/>
          <a:p>
            <a:pPr marL="0" algn="ctr"/>
            <a:r>
              <a:rPr lang="es-MX" sz="2400" b="1" dirty="0">
                <a:solidFill>
                  <a:schemeClr val="bg1">
                    <a:lumMod val="95000"/>
                  </a:schemeClr>
                </a:solidFill>
              </a:rPr>
              <a:t>Estados Financieros  </a:t>
            </a:r>
            <a:br>
              <a:rPr lang="es-MX" sz="2400" b="1" dirty="0">
                <a:solidFill>
                  <a:schemeClr val="bg1">
                    <a:lumMod val="95000"/>
                  </a:schemeClr>
                </a:solidFill>
              </a:rPr>
            </a:br>
            <a:r>
              <a:rPr lang="es-MX" sz="2400" b="1" dirty="0">
                <a:solidFill>
                  <a:schemeClr val="bg1">
                    <a:lumMod val="95000"/>
                  </a:schemeClr>
                </a:solidFill>
              </a:rPr>
              <a:t>Comparativo a Enero 2021</a:t>
            </a: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7</a:t>
            </a:fld>
            <a:endParaRPr lang="es-MX" dirty="0"/>
          </a:p>
        </p:txBody>
      </p:sp>
      <p:pic>
        <p:nvPicPr>
          <p:cNvPr id="7" name="Imagen 6"/>
          <p:cNvPicPr>
            <a:picLocks noChangeAspect="1"/>
          </p:cNvPicPr>
          <p:nvPr/>
        </p:nvPicPr>
        <p:blipFill rotWithShape="1">
          <a:blip r:embed="rId2"/>
          <a:srcRect t="9350"/>
          <a:stretch/>
        </p:blipFill>
        <p:spPr>
          <a:xfrm>
            <a:off x="150157" y="858981"/>
            <a:ext cx="8861183" cy="4572001"/>
          </a:xfrm>
          <a:prstGeom prst="rect">
            <a:avLst/>
          </a:prstGeom>
        </p:spPr>
      </p:pic>
      <p:sp>
        <p:nvSpPr>
          <p:cNvPr id="8"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91513211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9" name="Rectangle 2"/>
          <p:cNvSpPr>
            <a:spLocks noGrp="1" noChangeArrowheads="1"/>
          </p:cNvSpPr>
          <p:nvPr>
            <p:ph type="body" sz="quarter" idx="15"/>
          </p:nvPr>
        </p:nvSpPr>
        <p:spPr bwMode="auto">
          <a:xfrm>
            <a:off x="224588" y="600775"/>
            <a:ext cx="8462212" cy="6380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342900" indent="-342900" defTabSz="914400">
              <a:lnSpc>
                <a:spcPct val="100000"/>
              </a:lnSpc>
              <a:buFont typeface="+mj-lt"/>
              <a:buAutoNum type="arabicPeriod"/>
            </a:pPr>
            <a:r>
              <a:rPr lang="es-MX" sz="1600" b="1" dirty="0">
                <a:latin typeface="+mn-lt"/>
              </a:rPr>
              <a:t>En el apartado “</a:t>
            </a:r>
            <a:r>
              <a:rPr lang="es-MX" sz="1600" b="1" i="1" dirty="0">
                <a:latin typeface="+mn-lt"/>
              </a:rPr>
              <a:t>terreno</a:t>
            </a:r>
            <a:r>
              <a:rPr lang="es-MX" sz="1600" b="1" dirty="0">
                <a:latin typeface="+mn-lt"/>
              </a:rPr>
              <a:t>” respecto del punto que se refiere al uso de suelo se necesita hacer una precisión acerca de la densidad y los metros construibles sobre los que está permitida la obra.</a:t>
            </a:r>
          </a:p>
          <a:p>
            <a:pPr marL="228600">
              <a:lnSpc>
                <a:spcPct val="107000"/>
              </a:lnSpc>
              <a:spcAft>
                <a:spcPts val="800"/>
              </a:spcAft>
            </a:pPr>
            <a:r>
              <a:rPr lang="es-MX" sz="1600" dirty="0">
                <a:latin typeface="+mn-lt"/>
                <a:ea typeface="Calibri" panose="020F0502020204030204" pitchFamily="34" charset="0"/>
                <a:cs typeface="Calibri" panose="020F0502020204030204" pitchFamily="34" charset="0"/>
              </a:rPr>
              <a:t>Derivado de lo anterior se propone añadir al texto aprobado como sigue:</a:t>
            </a:r>
          </a:p>
          <a:p>
            <a:pPr marL="228600">
              <a:lnSpc>
                <a:spcPct val="107000"/>
              </a:lnSpc>
              <a:spcAft>
                <a:spcPts val="800"/>
              </a:spcAft>
            </a:pPr>
            <a:endParaRPr lang="es-MX" sz="1600" dirty="0">
              <a:latin typeface="+mn-lt"/>
              <a:ea typeface="Calibri" panose="020F0502020204030204" pitchFamily="34" charset="0"/>
              <a:cs typeface="Times New Roman" panose="02020603050405020304" pitchFamily="18" charset="0"/>
            </a:endParaRPr>
          </a:p>
          <a:p>
            <a:pPr marL="228600">
              <a:lnSpc>
                <a:spcPct val="107000"/>
              </a:lnSpc>
              <a:spcAft>
                <a:spcPts val="800"/>
              </a:spcAft>
            </a:pPr>
            <a:endParaRPr lang="es-MX" sz="1600" dirty="0">
              <a:latin typeface="+mn-lt"/>
              <a:ea typeface="Calibri" panose="020F0502020204030204" pitchFamily="34" charset="0"/>
              <a:cs typeface="Times New Roman" panose="02020603050405020304" pitchFamily="18" charset="0"/>
            </a:endParaRPr>
          </a:p>
          <a:p>
            <a:pPr marL="228600">
              <a:lnSpc>
                <a:spcPct val="107000"/>
              </a:lnSpc>
              <a:spcAft>
                <a:spcPts val="800"/>
              </a:spcAft>
            </a:pPr>
            <a:endParaRPr lang="es-MX" sz="2000" dirty="0">
              <a:latin typeface="+mn-lt"/>
              <a:ea typeface="Calibri" panose="020F0502020204030204" pitchFamily="34" charset="0"/>
              <a:cs typeface="Times New Roman" panose="02020603050405020304" pitchFamily="18" charset="0"/>
            </a:endParaRPr>
          </a:p>
          <a:p>
            <a:pPr lvl="1" indent="0" defTabSz="914400">
              <a:lnSpc>
                <a:spcPct val="100000"/>
              </a:lnSpc>
            </a:pPr>
            <a:endParaRPr lang="es-MX" sz="1600" dirty="0">
              <a:latin typeface="+mn-lt"/>
            </a:endParaRPr>
          </a:p>
          <a:p>
            <a:pPr lvl="1" indent="0" defTabSz="914400">
              <a:lnSpc>
                <a:spcPct val="100000"/>
              </a:lnSpc>
            </a:pPr>
            <a:endParaRPr lang="es-MX" sz="1600" dirty="0">
              <a:latin typeface="+mn-lt"/>
            </a:endParaRPr>
          </a:p>
          <a:p>
            <a:pPr lvl="1" indent="0" defTabSz="914400">
              <a:lnSpc>
                <a:spcPct val="100000"/>
              </a:lnSpc>
            </a:pPr>
            <a:r>
              <a:rPr lang="es-MX" sz="1600" dirty="0">
                <a:latin typeface="+mn-lt"/>
              </a:rPr>
              <a:t>En ese sentido, se propone la adición en los términos propuestos y se somete a la aprobación del Consejo Directivo.</a:t>
            </a:r>
          </a:p>
          <a:p>
            <a:pPr indent="0" defTabSz="914400">
              <a:lnSpc>
                <a:spcPct val="100000"/>
              </a:lnSpc>
            </a:pPr>
            <a:endParaRPr lang="es-MX" sz="1600" dirty="0"/>
          </a:p>
          <a:p>
            <a:pPr indent="0" defTabSz="914400">
              <a:lnSpc>
                <a:spcPct val="100000"/>
              </a:lnSpc>
            </a:pPr>
            <a:endParaRPr lang="es-MX" sz="1600" dirty="0"/>
          </a:p>
          <a:p>
            <a:pPr>
              <a:lnSpc>
                <a:spcPct val="107000"/>
              </a:lnSpc>
              <a:spcAft>
                <a:spcPts val="800"/>
              </a:spcAft>
            </a:pPr>
            <a:r>
              <a:rPr lang="es-MX" sz="1600" b="1" dirty="0">
                <a:latin typeface="+mn-lt"/>
                <a:ea typeface="Calibri" panose="020F0502020204030204" pitchFamily="34" charset="0"/>
                <a:cs typeface="Calibri" panose="020F0502020204030204" pitchFamily="34" charset="0"/>
              </a:rPr>
              <a:t>Justificación de la adición</a:t>
            </a:r>
            <a:endParaRPr lang="es-MX" sz="1600" dirty="0">
              <a:latin typeface="+mn-lt"/>
              <a:ea typeface="Calibri" panose="020F0502020204030204" pitchFamily="34" charset="0"/>
              <a:cs typeface="Times New Roman" panose="02020603050405020304" pitchFamily="18" charset="0"/>
            </a:endParaRPr>
          </a:p>
          <a:p>
            <a:pPr>
              <a:lnSpc>
                <a:spcPct val="107000"/>
              </a:lnSpc>
              <a:spcAft>
                <a:spcPts val="800"/>
              </a:spcAft>
            </a:pPr>
            <a:r>
              <a:rPr lang="es-MX" sz="1600" dirty="0">
                <a:latin typeface="+mn-lt"/>
                <a:ea typeface="Calibri" panose="020F0502020204030204" pitchFamily="34" charset="0"/>
                <a:cs typeface="Calibri" panose="020F0502020204030204" pitchFamily="34" charset="0"/>
              </a:rPr>
              <a:t>En el texto aprobado se menciona que se requieren 35,140 mt2 construibles lo cual no es correcto, esta cantidad corresponde al total de los mt2 del proyecto (incluyendo sótanos) por lo que es necesaria la modificación ya que los mt2 permitidos, de acuerdo a la normatividad municipal son considerados sobre el nivel de banqueta sin contar sótanos y que son 24,454 mt2, los cuales se ajustan al proyecto originalmente presentado y por lo consiguiente no afecta a la rentabilidad establecida.</a:t>
            </a:r>
            <a:endParaRPr lang="es-MX" sz="1600" dirty="0">
              <a:latin typeface="+mn-lt"/>
              <a:ea typeface="Calibri" panose="020F0502020204030204" pitchFamily="34" charset="0"/>
              <a:cs typeface="Times New Roman" panose="02020603050405020304" pitchFamily="18" charset="0"/>
            </a:endParaRPr>
          </a:p>
          <a:p>
            <a:pPr indent="0" defTabSz="914400">
              <a:lnSpc>
                <a:spcPct val="100000"/>
              </a:lnSpc>
            </a:pPr>
            <a:endParaRPr lang="es-MX" sz="1600" dirty="0">
              <a:latin typeface="+mn-lt"/>
            </a:endParaRPr>
          </a:p>
          <a:p>
            <a:pPr marL="0" marR="0" lvl="0" indent="449263" algn="just" defTabSz="914400" rtl="0" eaLnBrk="0" fontAlgn="base" latinLnBrk="0" hangingPunct="0">
              <a:lnSpc>
                <a:spcPct val="100000"/>
              </a:lnSpc>
              <a:spcBef>
                <a:spcPct val="0"/>
              </a:spcBef>
              <a:spcAft>
                <a:spcPct val="0"/>
              </a:spcAft>
              <a:buClrTx/>
              <a:buSzTx/>
              <a:buFontTx/>
              <a:buChar char="•"/>
              <a:tabLst/>
            </a:pPr>
            <a:endParaRPr kumimoji="0" lang="es-MX" altLang="es-MX" sz="1600" b="0" i="0" u="none" strike="noStrike" cap="none" normalizeH="0" baseline="0" dirty="0">
              <a:ln>
                <a:noFill/>
              </a:ln>
              <a:solidFill>
                <a:schemeClr val="tx1"/>
              </a:solidFill>
              <a:effectLst/>
              <a:latin typeface="+mn-lt"/>
            </a:endParaRPr>
          </a:p>
        </p:txBody>
      </p:sp>
      <p:graphicFrame>
        <p:nvGraphicFramePr>
          <p:cNvPr id="11" name="Tabla 10"/>
          <p:cNvGraphicFramePr>
            <a:graphicFrameLocks noGrp="1"/>
          </p:cNvGraphicFramePr>
          <p:nvPr/>
        </p:nvGraphicFramePr>
        <p:xfrm>
          <a:off x="1207636" y="1881557"/>
          <a:ext cx="6685080" cy="1022064"/>
        </p:xfrm>
        <a:graphic>
          <a:graphicData uri="http://schemas.openxmlformats.org/drawingml/2006/table">
            <a:tbl>
              <a:tblPr firstRow="1" firstCol="1" bandRow="1"/>
              <a:tblGrid>
                <a:gridCol w="3342540">
                  <a:extLst>
                    <a:ext uri="{9D8B030D-6E8A-4147-A177-3AD203B41FA5}">
                      <a16:colId xmlns:a16="http://schemas.microsoft.com/office/drawing/2014/main" val="547793025"/>
                    </a:ext>
                  </a:extLst>
                </a:gridCol>
                <a:gridCol w="3342540">
                  <a:extLst>
                    <a:ext uri="{9D8B030D-6E8A-4147-A177-3AD203B41FA5}">
                      <a16:colId xmlns:a16="http://schemas.microsoft.com/office/drawing/2014/main" val="1182148896"/>
                    </a:ext>
                  </a:extLst>
                </a:gridCol>
              </a:tblGrid>
              <a:tr h="255516">
                <a:tc>
                  <a:txBody>
                    <a:bodyPr/>
                    <a:lstStyle/>
                    <a:p>
                      <a:pPr algn="ctr">
                        <a:lnSpc>
                          <a:spcPct val="107000"/>
                        </a:lnSpc>
                        <a:spcAft>
                          <a:spcPts val="0"/>
                        </a:spcAft>
                      </a:pPr>
                      <a:r>
                        <a:rPr lang="es-MX" sz="1400" b="1">
                          <a:effectLst/>
                          <a:latin typeface="+mn-lt"/>
                          <a:ea typeface="Calibri" panose="020F0502020204030204" pitchFamily="34" charset="0"/>
                          <a:cs typeface="Calibri" panose="020F0502020204030204" pitchFamily="34" charset="0"/>
                        </a:rPr>
                        <a:t>Texto aprobado en la sesión 5/2020</a:t>
                      </a:r>
                      <a:endParaRPr lang="es-MX" sz="14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921953"/>
                  </a:ext>
                </a:extLst>
              </a:tr>
              <a:tr h="766548">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Uso de suelo permite usos mixtos y requiere una densidad para 35,140 m² construibles.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Uso de suelo permite usos mixtos y una densidad para 24,454 metros cuadrados construibles.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6202261"/>
                  </a:ext>
                </a:extLst>
              </a:tr>
            </a:tbl>
          </a:graphicData>
        </a:graphic>
      </p:graphicFrame>
      <p:sp>
        <p:nvSpPr>
          <p:cNvPr id="6" name="Marcador de pie de página 2">
            <a:extLst>
              <a:ext uri="{FF2B5EF4-FFF2-40B4-BE49-F238E27FC236}">
                <a16:creationId xmlns:a16="http://schemas.microsoft.com/office/drawing/2014/main" id="{E66B4CB4-A6CA-44FB-99E6-A98F22828054}"/>
              </a:ext>
            </a:extLst>
          </p:cNvPr>
          <p:cNvSpPr txBox="1">
            <a:spLocks/>
          </p:cNvSpPr>
          <p:nvPr/>
        </p:nvSpPr>
        <p:spPr>
          <a:xfrm>
            <a:off x="2947737" y="6415931"/>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66763523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845060"/>
            <a:ext cx="8720460" cy="565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2"/>
            </a:pPr>
            <a:r>
              <a:rPr lang="es-MX" sz="1400" b="1" dirty="0">
                <a:ea typeface="Calibri" panose="020F0502020204030204" pitchFamily="34" charset="0"/>
                <a:cs typeface="Calibri" panose="020F0502020204030204" pitchFamily="34" charset="0"/>
              </a:rPr>
              <a:t>En el apartado “</a:t>
            </a:r>
            <a:r>
              <a:rPr lang="es-MX" sz="1400" b="1" i="1" dirty="0">
                <a:ea typeface="Calibri" panose="020F0502020204030204" pitchFamily="34" charset="0"/>
                <a:cs typeface="Calibri" panose="020F0502020204030204" pitchFamily="34" charset="0"/>
              </a:rPr>
              <a:t>proponente</a:t>
            </a:r>
            <a:r>
              <a:rPr lang="es-MX" sz="1400" b="1" dirty="0">
                <a:ea typeface="Calibri" panose="020F0502020204030204" pitchFamily="34" charset="0"/>
                <a:cs typeface="Calibri" panose="020F0502020204030204" pitchFamily="34" charset="0"/>
              </a:rPr>
              <a:t>” respecto del punto que se refiere a la empresa que llevará a cabo el desarrollo y ejecución del proyecto. Resulta necesario eliminar “Diseño y Gestión Inmobiliaria y el texto que le sigue”, dejando solo el nombre de Desarrolladora de Proyectos </a:t>
            </a:r>
            <a:r>
              <a:rPr lang="es-MX" sz="1400" b="1" dirty="0" err="1">
                <a:ea typeface="Calibri" panose="020F0502020204030204" pitchFamily="34" charset="0"/>
                <a:cs typeface="Calibri" panose="020F0502020204030204" pitchFamily="34" charset="0"/>
              </a:rPr>
              <a:t>Mexcorp</a:t>
            </a:r>
            <a:r>
              <a:rPr lang="es-MX" sz="1400" b="1" dirty="0">
                <a:ea typeface="Calibri" panose="020F0502020204030204" pitchFamily="34" charset="0"/>
                <a:cs typeface="Calibri" panose="020F0502020204030204" pitchFamily="34" charset="0"/>
              </a:rPr>
              <a:t>, S de RL de CV, ya que esta será la empresa que desarrollará y ejecutará en su totalidad el proyecto.</a:t>
            </a:r>
            <a:endParaRPr lang="es-MX" sz="1400" dirty="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FontTx/>
              <a:buNone/>
            </a:pPr>
            <a:r>
              <a:rPr kumimoji="0" lang="es-MX" altLang="es-MX" sz="1400" b="0" i="0" u="none" strike="noStrike" cap="none" normalizeH="0" baseline="0" dirty="0">
                <a:ln>
                  <a:noFill/>
                </a:ln>
                <a:solidFill>
                  <a:schemeClr val="tx1"/>
                </a:solidFill>
                <a:effectLst/>
                <a:ea typeface="Calibri" panose="020F0502020204030204" pitchFamily="34" charset="0"/>
                <a:cs typeface="Calibri" panose="020F0502020204030204" pitchFamily="34" charset="0"/>
              </a:rPr>
              <a:t>Derivado de lo anterior se propone eliminar y añadir al texto aprobado como sigue:</a:t>
            </a:r>
          </a:p>
          <a:p>
            <a:pPr lvl="1" indent="0" defTabSz="914400" eaLnBrk="0" fontAlgn="base" hangingPunct="0">
              <a:lnSpc>
                <a:spcPct val="100000"/>
              </a:lnSpc>
              <a:spcBef>
                <a:spcPct val="0"/>
              </a:spcBef>
              <a:spcAft>
                <a:spcPct val="0"/>
              </a:spcAft>
              <a:buFontTx/>
              <a:buNone/>
            </a:pPr>
            <a:endParaRPr lang="es-MX" altLang="es-MX" sz="14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el cambio en los términos propuestos y se somete a la aprobación del Consejo Directivo.</a:t>
            </a:r>
          </a:p>
          <a:p>
            <a:r>
              <a:rPr lang="es-MX" sz="1400" b="1" dirty="0"/>
              <a:t>Justificación del cambio</a:t>
            </a:r>
            <a:endParaRPr lang="es-MX" sz="1400" dirty="0"/>
          </a:p>
          <a:p>
            <a:pPr>
              <a:lnSpc>
                <a:spcPct val="107000"/>
              </a:lnSpc>
              <a:spcAft>
                <a:spcPts val="800"/>
              </a:spcAft>
            </a:pPr>
            <a:r>
              <a:rPr lang="es-MX" sz="1400" dirty="0">
                <a:ea typeface="Calibri" panose="020F0502020204030204" pitchFamily="34" charset="0"/>
                <a:cs typeface="Calibri" panose="020F0502020204030204" pitchFamily="34" charset="0"/>
              </a:rPr>
              <a:t>La empresa Diseño y Gestión Inmobiliaria no pertenece ni depende de manera directa a Grupo Lonas Lorenzo quien será el encargado de la ejecución de la totalidad del proyecto, por lo que la buena operación y ejecución del fideicomiso se simplifica al tener trato con un solo socio comercial y no varios.</a:t>
            </a:r>
            <a:endParaRPr lang="es-MX" sz="1400" dirty="0">
              <a:ea typeface="Calibri" panose="020F0502020204030204" pitchFamily="34" charset="0"/>
              <a:cs typeface="Times New Roman" panose="02020603050405020304" pitchFamily="18" charset="0"/>
            </a:endParaRPr>
          </a:p>
        </p:txBody>
      </p:sp>
      <p:graphicFrame>
        <p:nvGraphicFramePr>
          <p:cNvPr id="8" name="Tabla 7"/>
          <p:cNvGraphicFramePr>
            <a:graphicFrameLocks noGrp="1"/>
          </p:cNvGraphicFramePr>
          <p:nvPr>
            <p:extLst>
              <p:ext uri="{D42A27DB-BD31-4B8C-83A1-F6EECF244321}">
                <p14:modId xmlns:p14="http://schemas.microsoft.com/office/powerpoint/2010/main" val="2161021536"/>
              </p:ext>
            </p:extLst>
          </p:nvPr>
        </p:nvGraphicFramePr>
        <p:xfrm>
          <a:off x="554242" y="2249961"/>
          <a:ext cx="7996988" cy="2527486"/>
        </p:xfrm>
        <a:graphic>
          <a:graphicData uri="http://schemas.openxmlformats.org/drawingml/2006/table">
            <a:tbl>
              <a:tblPr firstRow="1" firstCol="1" bandRow="1"/>
              <a:tblGrid>
                <a:gridCol w="3998494">
                  <a:extLst>
                    <a:ext uri="{9D8B030D-6E8A-4147-A177-3AD203B41FA5}">
                      <a16:colId xmlns:a16="http://schemas.microsoft.com/office/drawing/2014/main" val="1114409433"/>
                    </a:ext>
                  </a:extLst>
                </a:gridCol>
                <a:gridCol w="3998494">
                  <a:extLst>
                    <a:ext uri="{9D8B030D-6E8A-4147-A177-3AD203B41FA5}">
                      <a16:colId xmlns:a16="http://schemas.microsoft.com/office/drawing/2014/main" val="523224144"/>
                    </a:ext>
                  </a:extLst>
                </a:gridCol>
              </a:tblGrid>
              <a:tr h="371494">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la eliminación y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9608553"/>
                  </a:ext>
                </a:extLst>
              </a:tr>
              <a:tr h="2081017">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Mexcorp – Diseño y Gestión Inmobiliaria:</a:t>
                      </a:r>
                      <a:endParaRPr lang="es-MX" sz="14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Fundada en 1917 (23 años de experiencia). Amplia experiencia en desarrollos en los ramos Residencial, Comercial, Hotelero e Industrial. Experiencia en construcción de obra pública y privada, tanto en edificación como urbanización e infraestructura. Actualmente desarrollando proyectos mixtos en Guadalajara, similares al propuesto.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Desarrolladora de Proyectos </a:t>
                      </a:r>
                      <a:r>
                        <a:rPr lang="es-MX" sz="1400" dirty="0" err="1">
                          <a:effectLst/>
                          <a:latin typeface="+mn-lt"/>
                          <a:ea typeface="Calibri" panose="020F0502020204030204" pitchFamily="34" charset="0"/>
                          <a:cs typeface="Calibri" panose="020F0502020204030204" pitchFamily="34" charset="0"/>
                        </a:rPr>
                        <a:t>Mexcorp</a:t>
                      </a:r>
                      <a:r>
                        <a:rPr lang="es-MX" sz="1400" dirty="0">
                          <a:effectLst/>
                          <a:latin typeface="+mn-lt"/>
                          <a:ea typeface="Calibri" panose="020F0502020204030204" pitchFamily="34" charset="0"/>
                          <a:cs typeface="Calibri" panose="020F0502020204030204" pitchFamily="34" charset="0"/>
                        </a:rPr>
                        <a:t>, S de RL de CV, empresa que forma parte del Grupo comercialmente conocido como Lonas Lorenzo o Big </a:t>
                      </a:r>
                      <a:r>
                        <a:rPr lang="es-MX" sz="1400" dirty="0" err="1">
                          <a:effectLst/>
                          <a:latin typeface="+mn-lt"/>
                          <a:ea typeface="Calibri" panose="020F0502020204030204" pitchFamily="34" charset="0"/>
                          <a:cs typeface="Calibri" panose="020F0502020204030204" pitchFamily="34" charset="0"/>
                        </a:rPr>
                        <a:t>Span</a:t>
                      </a:r>
                      <a:r>
                        <a:rPr lang="es-MX" sz="1400" dirty="0">
                          <a:effectLst/>
                          <a:latin typeface="+mn-lt"/>
                          <a:ea typeface="Calibri" panose="020F0502020204030204" pitchFamily="34" charset="0"/>
                          <a:cs typeface="Calibri" panose="020F0502020204030204" pitchFamily="34" charset="0"/>
                        </a:rPr>
                        <a:t> </a:t>
                      </a:r>
                      <a:r>
                        <a:rPr lang="es-MX" sz="1400" dirty="0" err="1">
                          <a:effectLst/>
                          <a:latin typeface="+mn-lt"/>
                          <a:ea typeface="Calibri" panose="020F0502020204030204" pitchFamily="34" charset="0"/>
                          <a:cs typeface="Calibri" panose="020F0502020204030204" pitchFamily="34" charset="0"/>
                        </a:rPr>
                        <a:t>Structures</a:t>
                      </a:r>
                      <a:r>
                        <a:rPr lang="es-MX" sz="1400" dirty="0">
                          <a:effectLst/>
                          <a:latin typeface="+mn-lt"/>
                          <a:ea typeface="Calibri" panose="020F0502020204030204" pitchFamily="34" charset="0"/>
                          <a:cs typeface="Calibri" panose="020F0502020204030204" pitchFamily="34" charset="0"/>
                        </a:rPr>
                        <a:t>. Empresa con mas de 40 años de experiencia en diseño y ejecución de proyectos de gran tamaño como centros comerciales, recintos deportivos, aeropuertos, desarrollos habitacionales y hoteles en México, Centro y Sudamérica.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334203"/>
                  </a:ext>
                </a:extLst>
              </a:tr>
            </a:tbl>
          </a:graphicData>
        </a:graphic>
      </p:graphicFrame>
      <p:sp>
        <p:nvSpPr>
          <p:cNvPr id="7" name="Marcador de pie de página 2">
            <a:extLst>
              <a:ext uri="{FF2B5EF4-FFF2-40B4-BE49-F238E27FC236}">
                <a16:creationId xmlns:a16="http://schemas.microsoft.com/office/drawing/2014/main" id="{0E8F6512-ACB6-4AE9-85B4-8C1EDE818C71}"/>
              </a:ext>
            </a:extLst>
          </p:cNvPr>
          <p:cNvSpPr txBox="1">
            <a:spLocks/>
          </p:cNvSpPr>
          <p:nvPr/>
        </p:nvSpPr>
        <p:spPr>
          <a:xfrm>
            <a:off x="2947737" y="6415931"/>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1233128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812475"/>
            <a:ext cx="8720460" cy="5542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3"/>
            </a:pPr>
            <a:r>
              <a:rPr lang="es-MX" sz="1600" b="1" dirty="0">
                <a:ea typeface="Calibri" panose="020F0502020204030204" pitchFamily="34" charset="0"/>
                <a:cs typeface="Calibri" panose="020F0502020204030204" pitchFamily="34" charset="0"/>
              </a:rPr>
              <a:t>En el apartado “</a:t>
            </a:r>
            <a:r>
              <a:rPr lang="es-MX" sz="1600" b="1" i="1" dirty="0">
                <a:ea typeface="Calibri" panose="020F0502020204030204" pitchFamily="34" charset="0"/>
                <a:cs typeface="Calibri" panose="020F0502020204030204" pitchFamily="34" charset="0"/>
              </a:rPr>
              <a:t>propuesta de negocio</a:t>
            </a:r>
            <a:r>
              <a:rPr lang="es-MX" sz="1600" b="1" dirty="0">
                <a:ea typeface="Calibri" panose="020F0502020204030204" pitchFamily="34" charset="0"/>
                <a:cs typeface="Calibri" panose="020F0502020204030204" pitchFamily="34" charset="0"/>
              </a:rPr>
              <a:t>” respecto del punto que se refiere a la cantidad sobre la que está valuado el terreno que se aportará, existe una precisión que resulta necesaria y que es agregar la palabra “pesos” y eliminar la palabra “valuado en”, por lo que se propone modificar la redacción en ese sentido.</a:t>
            </a:r>
            <a:endParaRPr lang="es-MX" sz="1600" dirty="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FontTx/>
              <a:buNone/>
            </a:pPr>
            <a:r>
              <a:rPr kumimoji="0" lang="es-MX" altLang="es-MX" sz="1600" b="0" i="0" u="none" strike="noStrike" cap="none" normalizeH="0" baseline="0" dirty="0">
                <a:ln>
                  <a:noFill/>
                </a:ln>
                <a:solidFill>
                  <a:schemeClr val="tx1"/>
                </a:solidFill>
                <a:effectLst/>
                <a:ea typeface="Calibri" panose="020F0502020204030204" pitchFamily="34" charset="0"/>
                <a:cs typeface="Calibri" panose="020F0502020204030204" pitchFamily="34" charset="0"/>
              </a:rPr>
              <a:t>Derivado de lo anterior se propone eliminar y añadir al texto aprobado como sigue:</a:t>
            </a:r>
          </a:p>
          <a:p>
            <a:pPr lvl="1" indent="0" defTabSz="914400" eaLnBrk="0" fontAlgn="base" hangingPunct="0">
              <a:lnSpc>
                <a:spcPct val="100000"/>
              </a:lnSpc>
              <a:spcBef>
                <a:spcPct val="0"/>
              </a:spcBef>
              <a:spcAft>
                <a:spcPct val="0"/>
              </a:spcAft>
              <a:buFontTx/>
              <a:buNone/>
            </a:pPr>
            <a:endParaRPr lang="es-MX" altLang="es-MX" sz="16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a:ln>
                <a:noFill/>
              </a:ln>
              <a:solidFill>
                <a:schemeClr val="tx1"/>
              </a:solidFill>
              <a:effectLst/>
            </a:endParaRPr>
          </a:p>
          <a:p>
            <a:pPr lvl="1" indent="0" defTabSz="914400">
              <a:lnSpc>
                <a:spcPct val="100000"/>
              </a:lnSpc>
            </a:pPr>
            <a:r>
              <a:rPr lang="es-MX" sz="1600" dirty="0"/>
              <a:t>En ese sentido, se propone la adición en los términos propuestos y se somete a la aprobación del Consejo Directivo.</a:t>
            </a:r>
          </a:p>
          <a:p>
            <a:pPr>
              <a:lnSpc>
                <a:spcPct val="107000"/>
              </a:lnSpc>
              <a:spcAft>
                <a:spcPts val="800"/>
              </a:spcAft>
            </a:pPr>
            <a:r>
              <a:rPr lang="es-MX" sz="1600" b="1" dirty="0">
                <a:ea typeface="Calibri" panose="020F0502020204030204" pitchFamily="34" charset="0"/>
                <a:cs typeface="Calibri" panose="020F0502020204030204" pitchFamily="34" charset="0"/>
              </a:rPr>
              <a:t>Justificación del cambio</a:t>
            </a:r>
            <a:endParaRPr lang="es-MX" sz="1600" dirty="0">
              <a:ea typeface="Calibri" panose="020F0502020204030204" pitchFamily="34" charset="0"/>
              <a:cs typeface="Times New Roman" panose="02020603050405020304" pitchFamily="18" charset="0"/>
            </a:endParaRPr>
          </a:p>
          <a:p>
            <a:pPr>
              <a:lnSpc>
                <a:spcPct val="107000"/>
              </a:lnSpc>
              <a:spcAft>
                <a:spcPts val="800"/>
              </a:spcAft>
            </a:pPr>
            <a:r>
              <a:rPr lang="es-MX" sz="1600" dirty="0" err="1">
                <a:ea typeface="Calibri" panose="020F0502020204030204" pitchFamily="34" charset="0"/>
                <a:cs typeface="Calibri" panose="020F0502020204030204" pitchFamily="34" charset="0"/>
              </a:rPr>
              <a:t>IPEJAL</a:t>
            </a:r>
            <a:r>
              <a:rPr lang="es-MX" sz="1600" dirty="0">
                <a:ea typeface="Calibri" panose="020F0502020204030204" pitchFamily="34" charset="0"/>
                <a:cs typeface="Calibri" panose="020F0502020204030204" pitchFamily="34" charset="0"/>
              </a:rPr>
              <a:t> no cuenta con un avalúo que ampare esa cantidad. El acuerdo con el desarrollador fue el que </a:t>
            </a:r>
            <a:r>
              <a:rPr lang="es-MX" sz="1600" dirty="0" err="1">
                <a:ea typeface="Calibri" panose="020F0502020204030204" pitchFamily="34" charset="0"/>
                <a:cs typeface="Calibri" panose="020F0502020204030204" pitchFamily="34" charset="0"/>
              </a:rPr>
              <a:t>IPEJAL</a:t>
            </a:r>
            <a:r>
              <a:rPr lang="es-MX" sz="1600" dirty="0">
                <a:ea typeface="Calibri" panose="020F0502020204030204" pitchFamily="34" charset="0"/>
                <a:cs typeface="Calibri" panose="020F0502020204030204" pitchFamily="34" charset="0"/>
              </a:rPr>
              <a:t> aportarse el predio al fideicomiso en un valor de $75.00 </a:t>
            </a:r>
            <a:r>
              <a:rPr lang="es-MX" sz="1600" dirty="0" err="1">
                <a:ea typeface="Calibri" panose="020F0502020204030204" pitchFamily="34" charset="0"/>
                <a:cs typeface="Calibri" panose="020F0502020204030204" pitchFamily="34" charset="0"/>
              </a:rPr>
              <a:t>MDP</a:t>
            </a:r>
            <a:r>
              <a:rPr lang="es-MX" sz="1600" dirty="0">
                <a:ea typeface="Calibri" panose="020F0502020204030204" pitchFamily="34" charset="0"/>
                <a:cs typeface="Calibri" panose="020F0502020204030204" pitchFamily="34" charset="0"/>
              </a:rPr>
              <a:t>, pero es necesario precisar la redacción para evitar controversias futuras.</a:t>
            </a:r>
            <a:endParaRPr lang="es-MX" sz="1600" dirty="0">
              <a:ea typeface="Calibri" panose="020F0502020204030204" pitchFamily="34" charset="0"/>
              <a:cs typeface="Times New Roman" panose="02020603050405020304" pitchFamily="18" charset="0"/>
            </a:endParaRPr>
          </a:p>
          <a:p>
            <a:pPr defTabSz="914400">
              <a:lnSpc>
                <a:spcPct val="100000"/>
              </a:lnSpc>
            </a:pPr>
            <a:endParaRPr lang="es-MX" sz="1600" dirty="0"/>
          </a:p>
        </p:txBody>
      </p:sp>
      <p:graphicFrame>
        <p:nvGraphicFramePr>
          <p:cNvPr id="3" name="Tabla 2"/>
          <p:cNvGraphicFramePr>
            <a:graphicFrameLocks noGrp="1"/>
          </p:cNvGraphicFramePr>
          <p:nvPr/>
        </p:nvGraphicFramePr>
        <p:xfrm>
          <a:off x="586325" y="2624034"/>
          <a:ext cx="7932822" cy="892938"/>
        </p:xfrm>
        <a:graphic>
          <a:graphicData uri="http://schemas.openxmlformats.org/drawingml/2006/table">
            <a:tbl>
              <a:tblPr firstRow="1" firstCol="1" bandRow="1"/>
              <a:tblGrid>
                <a:gridCol w="3966411">
                  <a:extLst>
                    <a:ext uri="{9D8B030D-6E8A-4147-A177-3AD203B41FA5}">
                      <a16:colId xmlns:a16="http://schemas.microsoft.com/office/drawing/2014/main" val="3500008347"/>
                    </a:ext>
                  </a:extLst>
                </a:gridCol>
                <a:gridCol w="3966411">
                  <a:extLst>
                    <a:ext uri="{9D8B030D-6E8A-4147-A177-3AD203B41FA5}">
                      <a16:colId xmlns:a16="http://schemas.microsoft.com/office/drawing/2014/main" val="3198264138"/>
                    </a:ext>
                  </a:extLst>
                </a:gridCol>
              </a:tblGrid>
              <a:tr h="0">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la eliminación y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7853618"/>
                  </a:ext>
                </a:extLst>
              </a:tr>
              <a:tr h="0">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IPEJAL aporta terreno (valuado de 75,000,000.00)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IPEJAL aporta terreno en un valor de $75,000,000.00 pesos</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8222320"/>
                  </a:ext>
                </a:extLst>
              </a:tr>
            </a:tbl>
          </a:graphicData>
        </a:graphic>
      </p:graphicFrame>
      <p:sp>
        <p:nvSpPr>
          <p:cNvPr id="7" name="Marcador de pie de página 2">
            <a:extLst>
              <a:ext uri="{FF2B5EF4-FFF2-40B4-BE49-F238E27FC236}">
                <a16:creationId xmlns:a16="http://schemas.microsoft.com/office/drawing/2014/main" id="{E1EC5E7D-D6FD-48C2-B8F4-4567AB7604FE}"/>
              </a:ext>
            </a:extLst>
          </p:cNvPr>
          <p:cNvSpPr txBox="1">
            <a:spLocks/>
          </p:cNvSpPr>
          <p:nvPr/>
        </p:nvSpPr>
        <p:spPr>
          <a:xfrm>
            <a:off x="2947737" y="6415931"/>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91656686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
        <p:nvSpPr>
          <p:cNvPr id="6" name="Rectangle 1"/>
          <p:cNvSpPr>
            <a:spLocks noGrp="1" noChangeArrowheads="1"/>
          </p:cNvSpPr>
          <p:nvPr>
            <p:ph type="body" sz="quarter" idx="15"/>
          </p:nvPr>
        </p:nvSpPr>
        <p:spPr bwMode="auto">
          <a:xfrm>
            <a:off x="192506" y="800759"/>
            <a:ext cx="8720460" cy="5609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4"/>
            </a:pPr>
            <a:r>
              <a:rPr lang="es-MX" sz="1400" b="1" dirty="0">
                <a:ea typeface="Calibri" panose="020F0502020204030204" pitchFamily="34" charset="0"/>
                <a:cs typeface="Calibri" panose="020F0502020204030204" pitchFamily="34" charset="0"/>
              </a:rPr>
              <a:t>En el apartado “</a:t>
            </a:r>
            <a:r>
              <a:rPr lang="es-MX" sz="1400" b="1" i="1" dirty="0">
                <a:ea typeface="Calibri" panose="020F0502020204030204" pitchFamily="34" charset="0"/>
                <a:cs typeface="Calibri" panose="020F0502020204030204" pitchFamily="34" charset="0"/>
              </a:rPr>
              <a:t>propuesta de negocio</a:t>
            </a:r>
            <a:r>
              <a:rPr lang="es-MX" sz="1400" b="1" dirty="0">
                <a:ea typeface="Calibri" panose="020F0502020204030204" pitchFamily="34" charset="0"/>
                <a:cs typeface="Calibri" panose="020F0502020204030204" pitchFamily="34" charset="0"/>
              </a:rPr>
              <a:t>” respecto del punto que se refiere a la aportación del socio Desarrollador con el cual se ejecutará el Fideicomiso respectivo, quedo asentado en el acta que dicha aportación sería en capital o flujo, debiendo ser lo correcto aportación en capital y/o en especie, entendiéndose como especie: Ejecución de trabajos, ingenierías, proyectos, materiales, personal, entre otros.</a:t>
            </a:r>
            <a:endParaRPr lang="es-MX" sz="1400" dirty="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sigue:</a:t>
            </a:r>
            <a:endParaRPr kumimoji="0" lang="es-MX" altLang="es-MX" sz="1400" b="0" i="0" u="none" strike="noStrike" cap="none" normalizeH="0" baseline="0" dirty="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a:ln>
                <a:noFill/>
              </a:ln>
              <a:solidFill>
                <a:schemeClr val="tx1"/>
              </a:solidFill>
              <a:effectLst/>
            </a:endParaRPr>
          </a:p>
          <a:p>
            <a:pPr lvl="1" indent="0" defTabSz="914400">
              <a:lnSpc>
                <a:spcPct val="100000"/>
              </a:lnSpc>
            </a:pPr>
            <a:r>
              <a:rPr lang="es-MX" sz="1400" dirty="0"/>
              <a:t>En ese sentido, se propone la adición en los términos propuestos y se somete a la aprobación del Consejo Directivo.</a:t>
            </a:r>
          </a:p>
          <a:p>
            <a:r>
              <a:rPr lang="es-MX" sz="1400" b="1" dirty="0"/>
              <a:t>Justificación de la adición</a:t>
            </a:r>
            <a:endParaRPr lang="es-MX" sz="1400" dirty="0"/>
          </a:p>
          <a:p>
            <a:pPr lvl="1"/>
            <a:r>
              <a:rPr lang="es-MX" sz="1400" dirty="0"/>
              <a:t>Permite al desarrollador operar el proyecto de una manera mucho más eficiente ya que el aportar capital o flujo al Fideicomiso y que posteriormente este le sea devuelto al desarrollador para invertirlo en el proyecto encarece costos y retrasa la obra. </a:t>
            </a:r>
          </a:p>
          <a:p>
            <a:pPr lvl="1"/>
            <a:r>
              <a:rPr lang="es-MX" sz="1400" dirty="0"/>
              <a:t>¿Afectación al modelo de negocio aprobado? NO</a:t>
            </a:r>
          </a:p>
          <a:p>
            <a:r>
              <a:rPr lang="es-MX" sz="1400" dirty="0"/>
              <a:t>Ya que se puede revisar que cumpla con las cantidades que debe aportar, por medio de los reportes mensuales que rendirá al Comité Técnico, el cual contendrá todo el soporte documental y contable de las aportaciones. Mismo que será revisado por el auditor externo y aprobado por el Comité Técnico del Fideicomiso.</a:t>
            </a:r>
          </a:p>
        </p:txBody>
      </p:sp>
      <p:graphicFrame>
        <p:nvGraphicFramePr>
          <p:cNvPr id="5" name="Tabla 4"/>
          <p:cNvGraphicFramePr>
            <a:graphicFrameLocks noGrp="1"/>
          </p:cNvGraphicFramePr>
          <p:nvPr>
            <p:extLst>
              <p:ext uri="{D42A27DB-BD31-4B8C-83A1-F6EECF244321}">
                <p14:modId xmlns:p14="http://schemas.microsoft.com/office/powerpoint/2010/main" val="1737466707"/>
              </p:ext>
            </p:extLst>
          </p:nvPr>
        </p:nvGraphicFramePr>
        <p:xfrm>
          <a:off x="375769" y="2588063"/>
          <a:ext cx="8392462" cy="1280552"/>
        </p:xfrm>
        <a:graphic>
          <a:graphicData uri="http://schemas.openxmlformats.org/drawingml/2006/table">
            <a:tbl>
              <a:tblPr firstRow="1" firstCol="1" bandRow="1"/>
              <a:tblGrid>
                <a:gridCol w="4196231">
                  <a:extLst>
                    <a:ext uri="{9D8B030D-6E8A-4147-A177-3AD203B41FA5}">
                      <a16:colId xmlns:a16="http://schemas.microsoft.com/office/drawing/2014/main" val="260161596"/>
                    </a:ext>
                  </a:extLst>
                </a:gridCol>
                <a:gridCol w="4196231">
                  <a:extLst>
                    <a:ext uri="{9D8B030D-6E8A-4147-A177-3AD203B41FA5}">
                      <a16:colId xmlns:a16="http://schemas.microsoft.com/office/drawing/2014/main" val="2157240344"/>
                    </a:ext>
                  </a:extLst>
                </a:gridCol>
              </a:tblGrid>
              <a:tr h="249192">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291996"/>
                  </a:ext>
                </a:extLst>
              </a:tr>
              <a:tr h="1031360">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requerida para el Desarrollo (aprox. 502,000,000).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a:t>
                      </a:r>
                      <a:r>
                        <a:rPr lang="es-MX" sz="1400" b="1" dirty="0">
                          <a:effectLst/>
                          <a:latin typeface="+mn-lt"/>
                          <a:ea typeface="Calibri" panose="020F0502020204030204" pitchFamily="34" charset="0"/>
                          <a:cs typeface="Calibri" panose="020F0502020204030204" pitchFamily="34" charset="0"/>
                        </a:rPr>
                        <a:t>y/o en especie</a:t>
                      </a:r>
                      <a:r>
                        <a:rPr lang="es-MX" sz="1400" dirty="0">
                          <a:effectLst/>
                          <a:latin typeface="+mn-lt"/>
                          <a:ea typeface="Calibri" panose="020F0502020204030204" pitchFamily="34" charset="0"/>
                          <a:cs typeface="Calibri" panose="020F0502020204030204" pitchFamily="34" charset="0"/>
                        </a:rPr>
                        <a:t> requerida para el Desarrollo (aprox. 502,000,000).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8649527"/>
                  </a:ext>
                </a:extLst>
              </a:tr>
            </a:tbl>
          </a:graphicData>
        </a:graphic>
      </p:graphicFrame>
      <p:sp>
        <p:nvSpPr>
          <p:cNvPr id="7" name="Marcador de pie de página 2">
            <a:extLst>
              <a:ext uri="{FF2B5EF4-FFF2-40B4-BE49-F238E27FC236}">
                <a16:creationId xmlns:a16="http://schemas.microsoft.com/office/drawing/2014/main" id="{0DD6F090-1FC2-4F41-A7D2-3178C9DBDDD7}"/>
              </a:ext>
            </a:extLst>
          </p:cNvPr>
          <p:cNvSpPr txBox="1">
            <a:spLocks/>
          </p:cNvSpPr>
          <p:nvPr/>
        </p:nvSpPr>
        <p:spPr>
          <a:xfrm>
            <a:off x="2947737" y="6415931"/>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83129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924916" y="-43597"/>
            <a:ext cx="6253884" cy="830997"/>
          </a:xfrm>
          <a:prstGeom prst="rect">
            <a:avLst/>
          </a:prstGeom>
          <a:noFill/>
        </p:spPr>
        <p:txBody>
          <a:bodyPr wrap="square" rtlCol="0">
            <a:spAutoFit/>
          </a:bodyPr>
          <a:lstStyle/>
          <a:p>
            <a:pPr algn="ctr"/>
            <a:r>
              <a:rPr lang="es-MX" sz="2400" b="1" dirty="0">
                <a:solidFill>
                  <a:schemeClr val="bg1"/>
                </a:solidFill>
                <a:latin typeface="+mj-lt"/>
                <a:cs typeface="Arial" panose="020B0604020202020204" pitchFamily="34" charset="0"/>
              </a:rPr>
              <a:t>Comentarios a los Estados Financieros </a:t>
            </a:r>
          </a:p>
          <a:p>
            <a:pPr algn="ctr"/>
            <a:r>
              <a:rPr lang="es-MX" sz="2400" b="1" dirty="0">
                <a:solidFill>
                  <a:schemeClr val="bg1"/>
                </a:solidFill>
                <a:latin typeface="+mj-lt"/>
                <a:cs typeface="Arial" panose="020B0604020202020204" pitchFamily="34" charset="0"/>
              </a:rPr>
              <a:t>Enero 2021</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8</a:t>
            </a:fld>
            <a:endParaRPr lang="es-MX" dirty="0"/>
          </a:p>
        </p:txBody>
      </p:sp>
      <p:sp>
        <p:nvSpPr>
          <p:cNvPr id="10" name="Marcador de texto 2"/>
          <p:cNvSpPr txBox="1">
            <a:spLocks/>
          </p:cNvSpPr>
          <p:nvPr/>
        </p:nvSpPr>
        <p:spPr>
          <a:xfrm>
            <a:off x="241300" y="787400"/>
            <a:ext cx="1366782"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b="1" dirty="0">
                <a:solidFill>
                  <a:schemeClr val="bg1">
                    <a:lumMod val="50000"/>
                  </a:schemeClr>
                </a:solidFill>
              </a:rPr>
              <a:t>Activo</a:t>
            </a:r>
          </a:p>
        </p:txBody>
      </p:sp>
      <p:sp>
        <p:nvSpPr>
          <p:cNvPr id="13" name="Marcador de texto 1"/>
          <p:cNvSpPr txBox="1">
            <a:spLocks/>
          </p:cNvSpPr>
          <p:nvPr/>
        </p:nvSpPr>
        <p:spPr>
          <a:xfrm>
            <a:off x="241300" y="1294148"/>
            <a:ext cx="8648700" cy="49403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1600" b="1"/>
              <a:t>Derechos a recibir Efectivo o Equivalentes</a:t>
            </a:r>
          </a:p>
          <a:p>
            <a:pPr algn="just"/>
            <a:r>
              <a:rPr lang="es-MX" sz="1600"/>
              <a:t>Disminución en Inversiones a Corto Plazo por </a:t>
            </a:r>
            <a:r>
              <a:rPr lang="es-MX" sz="1600">
                <a:solidFill>
                  <a:srgbClr val="FF0000"/>
                </a:solidFill>
              </a:rPr>
              <a:t>531 millones </a:t>
            </a:r>
            <a:r>
              <a:rPr lang="es-MX" sz="1600"/>
              <a:t>para tomar condiciones favorables de mercado, un aumento de 248 millones en Adeudos de Dependencias por aportaciones y retenciones, una disminución en Deudores Diversos de </a:t>
            </a:r>
            <a:r>
              <a:rPr lang="es-MX" sz="1600">
                <a:solidFill>
                  <a:srgbClr val="FF0000"/>
                </a:solidFill>
              </a:rPr>
              <a:t>4 millones </a:t>
            </a:r>
            <a:r>
              <a:rPr lang="es-MX" sz="1600"/>
              <a:t>por la comprobación de gastos y el incremento de 50 millones en Prestamos a Corto Plazo por ser mayor el otorgamiento de nuevos préstamos a su recuperación. </a:t>
            </a:r>
          </a:p>
          <a:p>
            <a:pPr algn="just"/>
            <a:endParaRPr lang="es-MX" sz="1600"/>
          </a:p>
          <a:p>
            <a:pPr algn="just"/>
            <a:r>
              <a:rPr lang="es-MX" sz="1600" b="1"/>
              <a:t>Inversiones Financieras a Largo Plazo</a:t>
            </a:r>
          </a:p>
          <a:p>
            <a:pPr algn="just"/>
            <a:r>
              <a:rPr lang="es-MX" sz="1600"/>
              <a:t>Aumento de 640 millones, registrando cargos por 821 millones y abonos por 181 millones, aprovechando cambios en condiciones de mercado.</a:t>
            </a:r>
          </a:p>
          <a:p>
            <a:pPr algn="just"/>
            <a:endParaRPr lang="es-MX" sz="1600"/>
          </a:p>
          <a:p>
            <a:pPr algn="just"/>
            <a:r>
              <a:rPr lang="es-MX" sz="1600" b="1"/>
              <a:t>Derechos a recibir Efectivo o Equivalentes a Largo Plazo</a:t>
            </a:r>
          </a:p>
          <a:p>
            <a:pPr algn="just"/>
            <a:r>
              <a:rPr lang="es-MX" sz="1600"/>
              <a:t>Disminución del Saldo de Cartera de Préstamos Hipotecarios por </a:t>
            </a:r>
            <a:r>
              <a:rPr lang="es-MX" sz="1600">
                <a:solidFill>
                  <a:srgbClr val="FF0000"/>
                </a:solidFill>
              </a:rPr>
              <a:t>68 millones</a:t>
            </a:r>
            <a:r>
              <a:rPr lang="es-MX" sz="1600"/>
              <a:t>, (registrando cargos por 3 millones y abonos por 71 millones), disminución en Préstamos de Liquidez a Mediano Plazo por </a:t>
            </a:r>
            <a:r>
              <a:rPr lang="es-MX" sz="1600">
                <a:solidFill>
                  <a:srgbClr val="FF0000"/>
                </a:solidFill>
              </a:rPr>
              <a:t>44 millones</a:t>
            </a:r>
            <a:r>
              <a:rPr lang="es-MX" sz="1600"/>
              <a:t>, (con cargos por 5 millones y abonos por 49 millones) y una disminución en Préstamos a Mediano Plazo por </a:t>
            </a:r>
            <a:r>
              <a:rPr lang="es-MX" sz="1600">
                <a:solidFill>
                  <a:srgbClr val="FF0000"/>
                </a:solidFill>
              </a:rPr>
              <a:t>1 millones</a:t>
            </a:r>
            <a:r>
              <a:rPr lang="es-MX" sz="1600"/>
              <a:t>, (teniendo cargos de 8 millones y abonos por 9 millones).</a:t>
            </a:r>
            <a:endParaRPr lang="es-MX" sz="1600" dirty="0"/>
          </a:p>
        </p:txBody>
      </p:sp>
      <p:sp>
        <p:nvSpPr>
          <p:cNvPr id="14" name="Marcador de pie de página 2"/>
          <p:cNvSpPr txBox="1">
            <a:spLocks/>
          </p:cNvSpPr>
          <p:nvPr/>
        </p:nvSpPr>
        <p:spPr>
          <a:xfrm>
            <a:off x="2947737" y="6412665"/>
            <a:ext cx="34290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tint val="75000"/>
                  </a:prstClr>
                </a:solidFill>
                <a:effectLst/>
                <a:uLnTx/>
                <a:uFillTx/>
                <a:latin typeface="Candara"/>
                <a:ea typeface="+mn-ea"/>
                <a:cs typeface="+mn-cs"/>
              </a:rPr>
              <a:t>Sesión Ordinaria 02/2021 del 26 de Febrero de 2021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808771503"/>
      </p:ext>
    </p:extLst>
  </p:cSld>
  <p:clrMapOvr>
    <a:masterClrMapping/>
  </p:clrMapOvr>
</p:sld>
</file>

<file path=ppt/theme/theme1.xml><?xml version="1.0" encoding="utf-8"?>
<a:theme xmlns:a="http://schemas.openxmlformats.org/drawingml/2006/main" name="plantilla ipejal 201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0.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3.xml><?xml version="1.0" encoding="utf-8"?>
<a:theme xmlns:a="http://schemas.openxmlformats.org/drawingml/2006/main" name="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4.xml><?xml version="1.0" encoding="utf-8"?>
<a:theme xmlns:a="http://schemas.openxmlformats.org/drawingml/2006/main" name="6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5.xml><?xml version="1.0" encoding="utf-8"?>
<a:theme xmlns:a="http://schemas.openxmlformats.org/drawingml/2006/main" name="7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6.xml><?xml version="1.0" encoding="utf-8"?>
<a:theme xmlns:a="http://schemas.openxmlformats.org/drawingml/2006/main" name="5_Tema Sesiones">
  <a:themeElements>
    <a:clrScheme name="Violeta">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9_plantilla ipejal 201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8.xml><?xml version="1.0" encoding="utf-8"?>
<a:theme xmlns:a="http://schemas.openxmlformats.org/drawingml/2006/main" name="10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9.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bco</Template>
  <TotalTime>24369</TotalTime>
  <Words>6471</Words>
  <Application>Microsoft Office PowerPoint</Application>
  <PresentationFormat>Presentación en pantalla (4:3)</PresentationFormat>
  <Paragraphs>688</Paragraphs>
  <Slides>83</Slides>
  <Notes>5</Notes>
  <HiddenSlides>0</HiddenSlides>
  <MMClips>0</MMClips>
  <ScaleCrop>false</ScaleCrop>
  <HeadingPairs>
    <vt:vector size="8" baseType="variant">
      <vt:variant>
        <vt:lpstr>Fuentes usadas</vt:lpstr>
      </vt:variant>
      <vt:variant>
        <vt:i4>5</vt:i4>
      </vt:variant>
      <vt:variant>
        <vt:lpstr>Tema</vt:lpstr>
      </vt:variant>
      <vt:variant>
        <vt:i4>8</vt:i4>
      </vt:variant>
      <vt:variant>
        <vt:lpstr>Servidores OLE incrustados</vt:lpstr>
      </vt:variant>
      <vt:variant>
        <vt:i4>1</vt:i4>
      </vt:variant>
      <vt:variant>
        <vt:lpstr>Títulos de diapositiva</vt:lpstr>
      </vt:variant>
      <vt:variant>
        <vt:i4>83</vt:i4>
      </vt:variant>
    </vt:vector>
  </HeadingPairs>
  <TitlesOfParts>
    <vt:vector size="97" baseType="lpstr">
      <vt:lpstr>Arial</vt:lpstr>
      <vt:lpstr>Calibri</vt:lpstr>
      <vt:lpstr>Candara</vt:lpstr>
      <vt:lpstr>Century Gothic</vt:lpstr>
      <vt:lpstr>Wingdings</vt:lpstr>
      <vt:lpstr>plantilla ipejal 2019</vt:lpstr>
      <vt:lpstr>1_plantilla ipejal 2019</vt:lpstr>
      <vt:lpstr>Tema Sesiones</vt:lpstr>
      <vt:lpstr>6_plantilla ipejal 2019</vt:lpstr>
      <vt:lpstr>7_plantilla ipejal 2019</vt:lpstr>
      <vt:lpstr>5_Tema Sesiones</vt:lpstr>
      <vt:lpstr>9_plantilla ipejal 2019</vt:lpstr>
      <vt:lpstr>10_plantilla ipejal 2019</vt:lpstr>
      <vt:lpstr>Hoja de cálculo</vt:lpstr>
      <vt:lpstr>Presentación de PowerPoint</vt:lpstr>
      <vt:lpstr>ORDEN DEL DÍA 02/2021</vt:lpstr>
      <vt:lpstr>3. Cuadro de Pensionados Efectos </vt:lpstr>
      <vt:lpstr>Cuadro de Pensionados</vt:lpstr>
      <vt:lpstr>4. Estados Financieros</vt:lpstr>
      <vt:lpstr>Estados Financieros </vt:lpstr>
      <vt:lpstr>Estados Financieros  </vt:lpstr>
      <vt:lpstr>Estados Financieros   Comparativo a Enero 2021</vt:lpstr>
      <vt:lpstr>Presentación de PowerPoint</vt:lpstr>
      <vt:lpstr>Estados Financieros  Comparativo a Enero 2021</vt:lpstr>
      <vt:lpstr>Presentación de PowerPoint</vt:lpstr>
      <vt:lpstr>Presentación de PowerPoint</vt:lpstr>
      <vt:lpstr>5. Reporte de la Cartera de Inversiones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Reporte de Adeudos de Entidades Públicas</vt:lpstr>
      <vt:lpstr>Presentación de PowerPoint</vt:lpstr>
      <vt:lpstr>Presentación de PowerPoint</vt:lpstr>
      <vt:lpstr>Presentación de PowerPoint</vt:lpstr>
      <vt:lpstr>Presentación de PowerPoint</vt:lpstr>
      <vt:lpstr>Presentación de PowerPoint</vt:lpstr>
      <vt:lpstr>7. Estudio Actuarial  (Base 2019) </vt:lpstr>
      <vt:lpstr>Presentación de PowerPoint</vt:lpstr>
      <vt:lpstr>Presentación de PowerPoint</vt:lpstr>
      <vt:lpstr>Presentación de PowerPoint</vt:lpstr>
      <vt:lpstr>Presentación de PowerPoint</vt:lpstr>
      <vt:lpstr>Presentación de PowerPoint</vt:lpstr>
      <vt:lpstr>8. Incremento a Pensionados 2021</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9. Informe General de Actividades 2020 </vt:lpstr>
      <vt:lpstr>10. Asuntos Varios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Gonzalez Martinez, Maria del Carmen</cp:lastModifiedBy>
  <cp:revision>1249</cp:revision>
  <cp:lastPrinted>2021-03-05T20:54:14Z</cp:lastPrinted>
  <dcterms:created xsi:type="dcterms:W3CDTF">2018-11-09T16:50:30Z</dcterms:created>
  <dcterms:modified xsi:type="dcterms:W3CDTF">2021-03-05T20:56:51Z</dcterms:modified>
</cp:coreProperties>
</file>